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1 · Fiche ou profil ?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Recruter · Exercices · AMUM 7 et MEM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Déplacez chaque étiquette : ce que le poste demande (la fiche), ou ce que la personne doit avoir (le profil) ?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411480" y="1188720"/>
            <a:ext cx="4160520" cy="365760"/>
          </a:xfrm>
          <a:prstGeom prst="roundRect">
            <a:avLst>
              <a:gd name="adj" fmla="val 12500"/>
            </a:avLst>
          </a:prstGeom>
          <a:solidFill>
            <a:srgbClr val="1E6FB5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411480" y="1188720"/>
            <a:ext cx="4160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POSTE · la fiche de poste</a:t>
            </a:r>
            <a:endParaRPr lang="fr-FR" sz="1250" dirty="0"/>
          </a:p>
        </p:txBody>
      </p:sp>
      <p:sp>
        <p:nvSpPr>
          <p:cNvPr id="11" name="Shape 7"/>
          <p:cNvSpPr/>
          <p:nvPr/>
        </p:nvSpPr>
        <p:spPr>
          <a:xfrm>
            <a:off x="411480" y="1600200"/>
            <a:ext cx="4160520" cy="1691640"/>
          </a:xfrm>
          <a:prstGeom prst="roundRect">
            <a:avLst>
              <a:gd name="adj" fmla="val 2703"/>
            </a:avLst>
          </a:prstGeom>
          <a:solidFill>
            <a:srgbClr val="F4F8FC"/>
          </a:solidFill>
          <a:ln w="15875">
            <a:solidFill>
              <a:srgbClr val="1E6FB5"/>
            </a:solidFill>
            <a:prstDash val="dash"/>
          </a:ln>
        </p:spPr>
      </p:sp>
      <p:sp>
        <p:nvSpPr>
          <p:cNvPr id="12" name="Shape 8"/>
          <p:cNvSpPr/>
          <p:nvPr/>
        </p:nvSpPr>
        <p:spPr>
          <a:xfrm>
            <a:off x="4754880" y="1188720"/>
            <a:ext cx="4160520" cy="365760"/>
          </a:xfrm>
          <a:prstGeom prst="roundRect">
            <a:avLst>
              <a:gd name="adj" fmla="val 12500"/>
            </a:avLst>
          </a:prstGeom>
          <a:solidFill>
            <a:srgbClr val="37B795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4754880" y="1188720"/>
            <a:ext cx="4160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PERSONNE · le profil</a:t>
            </a:r>
            <a:endParaRPr lang="fr-FR" sz="1250" dirty="0"/>
          </a:p>
        </p:txBody>
      </p:sp>
      <p:sp>
        <p:nvSpPr>
          <p:cNvPr id="14" name="Shape 10"/>
          <p:cNvSpPr/>
          <p:nvPr/>
        </p:nvSpPr>
        <p:spPr>
          <a:xfrm>
            <a:off x="4754880" y="1600200"/>
            <a:ext cx="4160520" cy="1691640"/>
          </a:xfrm>
          <a:prstGeom prst="roundRect">
            <a:avLst>
              <a:gd name="adj" fmla="val 2703"/>
            </a:avLst>
          </a:prstGeom>
          <a:solidFill>
            <a:srgbClr val="F4F8FC"/>
          </a:solidFill>
          <a:ln w="15875">
            <a:solidFill>
              <a:srgbClr val="37B795"/>
            </a:solidFill>
            <a:prstDash val="dash"/>
          </a:ln>
        </p:spPr>
      </p:sp>
      <p:sp>
        <p:nvSpPr>
          <p:cNvPr id="15" name="Text 11"/>
          <p:cNvSpPr/>
          <p:nvPr/>
        </p:nvSpPr>
        <p:spPr>
          <a:xfrm>
            <a:off x="411480" y="3474720"/>
            <a:ext cx="2057400" cy="365760"/>
          </a:xfrm>
          <a:prstGeom prst="roundRect">
            <a:avLst>
              <a:gd name="adj" fmla="val 12500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expérience en caisse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2560320" y="3474720"/>
            <a:ext cx="2057400" cy="365760"/>
          </a:xfrm>
          <a:prstGeom prst="roundRect">
            <a:avLst>
              <a:gd name="adj" fmla="val 12500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Encaisser les entrées et les anniversaires</a:t>
            </a:r>
            <a:endParaRPr lang="en-US" sz="1050" dirty="0"/>
          </a:p>
        </p:txBody>
      </p:sp>
      <p:sp>
        <p:nvSpPr>
          <p:cNvPr id="17" name="Text 13"/>
          <p:cNvSpPr/>
          <p:nvPr/>
        </p:nvSpPr>
        <p:spPr>
          <a:xfrm>
            <a:off x="4709160" y="3474720"/>
            <a:ext cx="2057400" cy="365760"/>
          </a:xfrm>
          <a:prstGeom prst="roundRect">
            <a:avLst>
              <a:gd name="adj" fmla="val 12500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Garder son calme quand la file s’allonge</a:t>
            </a:r>
            <a:endParaRPr lang="en-US" sz="1050" dirty="0"/>
          </a:p>
        </p:txBody>
      </p:sp>
      <p:sp>
        <p:nvSpPr>
          <p:cNvPr id="18" name="Text 14"/>
          <p:cNvSpPr/>
          <p:nvPr/>
        </p:nvSpPr>
        <p:spPr>
          <a:xfrm>
            <a:off x="6858000" y="3474720"/>
            <a:ext cx="2057400" cy="365760"/>
          </a:xfrm>
          <a:prstGeom prst="roundRect">
            <a:avLst>
              <a:gd name="adj" fmla="val 12500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CDD du 6 juillet au 29 août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411480" y="3895344"/>
            <a:ext cx="2057400" cy="365760"/>
          </a:xfrm>
          <a:prstGeom prst="roundRect">
            <a:avLst>
              <a:gd name="adj" fmla="val 12500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Disponible tous les week-ends de l’été</a:t>
            </a:r>
            <a:endParaRPr lang="en-US" sz="1050" dirty="0"/>
          </a:p>
        </p:txBody>
      </p:sp>
      <p:sp>
        <p:nvSpPr>
          <p:cNvPr id="20" name="Text 16"/>
          <p:cNvSpPr/>
          <p:nvPr/>
        </p:nvSpPr>
        <p:spPr>
          <a:xfrm>
            <a:off x="2560320" y="3895344"/>
            <a:ext cx="2057400" cy="365760"/>
          </a:xfrm>
          <a:prstGeom prst="roundRect">
            <a:avLst>
              <a:gd name="adj" fmla="val 12500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Préparer les crêpes et les glaces</a:t>
            </a:r>
            <a:endParaRPr lang="en-US" sz="1050" dirty="0"/>
          </a:p>
        </p:txBody>
      </p:sp>
      <p:sp>
        <p:nvSpPr>
          <p:cNvPr id="21" name="Text 17"/>
          <p:cNvSpPr/>
          <p:nvPr/>
        </p:nvSpPr>
        <p:spPr>
          <a:xfrm>
            <a:off x="4709160" y="3895344"/>
            <a:ext cx="2057400" cy="365760"/>
          </a:xfrm>
          <a:prstGeom prst="roundRect">
            <a:avLst>
              <a:gd name="adj" fmla="val 12500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Rattaché(e) à Léa, assistante manager</a:t>
            </a:r>
            <a:endParaRPr lang="en-US" sz="1050" dirty="0"/>
          </a:p>
        </p:txBody>
      </p:sp>
      <p:sp>
        <p:nvSpPr>
          <p:cNvPr id="22" name="Text 18"/>
          <p:cNvSpPr/>
          <p:nvPr/>
        </p:nvSpPr>
        <p:spPr>
          <a:xfrm>
            <a:off x="6858000" y="3895344"/>
            <a:ext cx="2057400" cy="365760"/>
          </a:xfrm>
          <a:prstGeom prst="roundRect">
            <a:avLst>
              <a:gd name="adj" fmla="val 12500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formation à l’hygiène alimentaire</a:t>
            </a:r>
            <a:endParaRPr lang="en-US" sz="1050" dirty="0"/>
          </a:p>
        </p:txBody>
      </p:sp>
      <p:sp>
        <p:nvSpPr>
          <p:cNvPr id="23" name="Text 19"/>
          <p:cNvSpPr/>
          <p:nvPr/>
        </p:nvSpPr>
        <p:spPr>
          <a:xfrm>
            <a:off x="411480" y="4315968"/>
            <a:ext cx="2057400" cy="365760"/>
          </a:xfrm>
          <a:prstGeom prst="roundRect">
            <a:avLst>
              <a:gd name="adj" fmla="val 12500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jours sur 7, week-ends compris</a:t>
            </a:r>
            <a:endParaRPr lang="en-US" sz="1050" dirty="0"/>
          </a:p>
        </p:txBody>
      </p:sp>
      <p:sp>
        <p:nvSpPr>
          <p:cNvPr id="24" name="Text 20"/>
          <p:cNvSpPr/>
          <p:nvPr/>
        </p:nvSpPr>
        <p:spPr>
          <a:xfrm>
            <a:off x="2560320" y="4315968"/>
            <a:ext cx="2057400" cy="365760"/>
          </a:xfrm>
          <a:prstGeom prst="roundRect">
            <a:avLst>
              <a:gd name="adj" fmla="val 12500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l’aise avec le public</a:t>
            </a:r>
            <a:endParaRPr lang="en-US" sz="1050" dirty="0"/>
          </a:p>
        </p:txBody>
      </p:sp>
      <p:sp>
        <p:nvSpPr>
          <p:cNvPr id="25" name="Text 21"/>
          <p:cNvSpPr/>
          <p:nvPr/>
        </p:nvSpPr>
        <p:spPr>
          <a:xfrm>
            <a:off x="4709160" y="4315968"/>
            <a:ext cx="2057400" cy="365760"/>
          </a:xfrm>
          <a:prstGeom prst="roundRect">
            <a:avLst>
              <a:gd name="adj" fmla="val 12500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Tenue fournie</a:t>
            </a:r>
            <a:endParaRPr lang="en-US" sz="1050" dirty="0"/>
          </a:p>
        </p:txBody>
      </p:sp>
      <p:sp>
        <p:nvSpPr>
          <p:cNvPr id="26" name="Text 22"/>
          <p:cNvSpPr/>
          <p:nvPr/>
        </p:nvSpPr>
        <p:spPr>
          <a:xfrm>
            <a:off x="6858000" y="4315968"/>
            <a:ext cx="2057400" cy="365760"/>
          </a:xfrm>
          <a:prstGeom prst="roundRect">
            <a:avLst>
              <a:gd name="adj" fmla="val 12500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Quelques mots d’anglais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2 · Quel critère ?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Recruter · Exercices · AMUM 7 et MEM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le poste d’équipier(ère) accueil et snack de l’été, chaque critère est… Déplacez-le dans sa colonne.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411480" y="1188720"/>
            <a:ext cx="2057400" cy="365760"/>
          </a:xfrm>
          <a:prstGeom prst="roundRect">
            <a:avLst>
              <a:gd name="adj" fmla="val 12500"/>
            </a:avLst>
          </a:prstGeom>
          <a:solidFill>
            <a:srgbClr val="EF4444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411480" y="1188720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Indispensable</a:t>
            </a:r>
            <a:endParaRPr lang="fr-FR" sz="1250" dirty="0"/>
          </a:p>
        </p:txBody>
      </p:sp>
      <p:sp>
        <p:nvSpPr>
          <p:cNvPr id="11" name="Shape 7"/>
          <p:cNvSpPr/>
          <p:nvPr/>
        </p:nvSpPr>
        <p:spPr>
          <a:xfrm>
            <a:off x="411480" y="1600200"/>
            <a:ext cx="2057400" cy="1600200"/>
          </a:xfrm>
          <a:prstGeom prst="roundRect">
            <a:avLst>
              <a:gd name="adj" fmla="val 2857"/>
            </a:avLst>
          </a:prstGeom>
          <a:solidFill>
            <a:srgbClr val="F4F8FC"/>
          </a:solidFill>
          <a:ln w="15875">
            <a:solidFill>
              <a:srgbClr val="EF4444"/>
            </a:solidFill>
            <a:prstDash val="dash"/>
          </a:ln>
        </p:spPr>
      </p:sp>
      <p:sp>
        <p:nvSpPr>
          <p:cNvPr id="12" name="Shape 8"/>
          <p:cNvSpPr/>
          <p:nvPr/>
        </p:nvSpPr>
        <p:spPr>
          <a:xfrm>
            <a:off x="2560320" y="1188720"/>
            <a:ext cx="2057400" cy="365760"/>
          </a:xfrm>
          <a:prstGeom prst="roundRect">
            <a:avLst>
              <a:gd name="adj" fmla="val 12500"/>
            </a:avLst>
          </a:prstGeom>
          <a:solidFill>
            <a:srgbClr val="1E6FB5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2560320" y="1188720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Souhaité</a:t>
            </a:r>
            <a:endParaRPr lang="fr-FR" sz="1250" dirty="0"/>
          </a:p>
        </p:txBody>
      </p:sp>
      <p:sp>
        <p:nvSpPr>
          <p:cNvPr id="14" name="Shape 10"/>
          <p:cNvSpPr/>
          <p:nvPr/>
        </p:nvSpPr>
        <p:spPr>
          <a:xfrm>
            <a:off x="2560320" y="1600200"/>
            <a:ext cx="2057400" cy="1600200"/>
          </a:xfrm>
          <a:prstGeom prst="roundRect">
            <a:avLst>
              <a:gd name="adj" fmla="val 2857"/>
            </a:avLst>
          </a:prstGeom>
          <a:solidFill>
            <a:srgbClr val="F4F8FC"/>
          </a:solidFill>
          <a:ln w="15875">
            <a:solidFill>
              <a:srgbClr val="1E6FB5"/>
            </a:solidFill>
            <a:prstDash val="dash"/>
          </a:ln>
        </p:spPr>
      </p:sp>
      <p:sp>
        <p:nvSpPr>
          <p:cNvPr id="15" name="Shape 11"/>
          <p:cNvSpPr/>
          <p:nvPr/>
        </p:nvSpPr>
        <p:spPr>
          <a:xfrm>
            <a:off x="4709160" y="1188720"/>
            <a:ext cx="2057400" cy="365760"/>
          </a:xfrm>
          <a:prstGeom prst="roundRect">
            <a:avLst>
              <a:gd name="adj" fmla="val 12500"/>
            </a:avLst>
          </a:prstGeom>
          <a:solidFill>
            <a:srgbClr val="1E293B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4709160" y="1188720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Interdit</a:t>
            </a:r>
            <a:endParaRPr lang="fr-FR" sz="1250" dirty="0"/>
          </a:p>
        </p:txBody>
      </p:sp>
      <p:sp>
        <p:nvSpPr>
          <p:cNvPr id="17" name="Shape 13"/>
          <p:cNvSpPr/>
          <p:nvPr/>
        </p:nvSpPr>
        <p:spPr>
          <a:xfrm>
            <a:off x="4709160" y="1600200"/>
            <a:ext cx="2057400" cy="1600200"/>
          </a:xfrm>
          <a:prstGeom prst="roundRect">
            <a:avLst>
              <a:gd name="adj" fmla="val 2857"/>
            </a:avLst>
          </a:prstGeom>
          <a:solidFill>
            <a:srgbClr val="F4F8FC"/>
          </a:solidFill>
          <a:ln w="15875">
            <a:solidFill>
              <a:srgbClr val="1E293B"/>
            </a:solidFill>
            <a:prstDash val="dash"/>
          </a:ln>
        </p:spPr>
      </p:sp>
      <p:sp>
        <p:nvSpPr>
          <p:cNvPr id="18" name="Shape 14"/>
          <p:cNvSpPr/>
          <p:nvPr/>
        </p:nvSpPr>
        <p:spPr>
          <a:xfrm>
            <a:off x="6858000" y="1188720"/>
            <a:ext cx="2057400" cy="365760"/>
          </a:xfrm>
          <a:prstGeom prst="roundRect">
            <a:avLst>
              <a:gd name="adj" fmla="val 12500"/>
            </a:avLst>
          </a:prstGeom>
          <a:solidFill>
            <a:srgbClr val="64748B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6858000" y="1188720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Sans rapport</a:t>
            </a:r>
            <a:endParaRPr lang="fr-FR" sz="1250" dirty="0"/>
          </a:p>
        </p:txBody>
      </p:sp>
      <p:sp>
        <p:nvSpPr>
          <p:cNvPr id="20" name="Shape 16"/>
          <p:cNvSpPr/>
          <p:nvPr/>
        </p:nvSpPr>
        <p:spPr>
          <a:xfrm>
            <a:off x="6858000" y="1600200"/>
            <a:ext cx="2057400" cy="1600200"/>
          </a:xfrm>
          <a:prstGeom prst="roundRect">
            <a:avLst>
              <a:gd name="adj" fmla="val 2857"/>
            </a:avLst>
          </a:prstGeom>
          <a:solidFill>
            <a:srgbClr val="F4F8FC"/>
          </a:solidFill>
          <a:ln w="15875">
            <a:solidFill>
              <a:srgbClr val="64748B"/>
            </a:solidFill>
            <a:prstDash val="dash"/>
          </a:ln>
        </p:spPr>
      </p:sp>
      <p:sp>
        <p:nvSpPr>
          <p:cNvPr id="21" name="Text 17"/>
          <p:cNvSpPr/>
          <p:nvPr/>
        </p:nvSpPr>
        <p:spPr>
          <a:xfrm>
            <a:off x="411480" y="3337560"/>
            <a:ext cx="2057400" cy="329184"/>
          </a:xfrm>
          <a:prstGeom prst="roundRect">
            <a:avLst>
              <a:gd name="adj" fmla="val 1388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Moins de 25 ans</a:t>
            </a:r>
            <a:endParaRPr lang="en-US" sz="1050" dirty="0"/>
          </a:p>
        </p:txBody>
      </p:sp>
      <p:sp>
        <p:nvSpPr>
          <p:cNvPr id="22" name="Text 18"/>
          <p:cNvSpPr/>
          <p:nvPr/>
        </p:nvSpPr>
        <p:spPr>
          <a:xfrm>
            <a:off x="2560320" y="3337560"/>
            <a:ext cx="2057400" cy="329184"/>
          </a:xfrm>
          <a:prstGeom prst="roundRect">
            <a:avLst>
              <a:gd name="adj" fmla="val 1388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expérience en caisse</a:t>
            </a:r>
            <a:endParaRPr lang="en-US" sz="1050" dirty="0"/>
          </a:p>
        </p:txBody>
      </p:sp>
      <p:sp>
        <p:nvSpPr>
          <p:cNvPr id="23" name="Text 19"/>
          <p:cNvSpPr/>
          <p:nvPr/>
        </p:nvSpPr>
        <p:spPr>
          <a:xfrm>
            <a:off x="4709160" y="3337560"/>
            <a:ext cx="2057400" cy="329184"/>
          </a:xfrm>
          <a:prstGeom prst="roundRect">
            <a:avLst>
              <a:gd name="adj" fmla="val 1388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permis B</a:t>
            </a:r>
            <a:endParaRPr lang="en-US" sz="1050" dirty="0"/>
          </a:p>
        </p:txBody>
      </p:sp>
      <p:sp>
        <p:nvSpPr>
          <p:cNvPr id="24" name="Text 20"/>
          <p:cNvSpPr/>
          <p:nvPr/>
        </p:nvSpPr>
        <p:spPr>
          <a:xfrm>
            <a:off x="6858000" y="3337560"/>
            <a:ext cx="2057400" cy="329184"/>
          </a:xfrm>
          <a:prstGeom prst="roundRect">
            <a:avLst>
              <a:gd name="adj" fmla="val 1388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Disponible tous les week-ends de l’été</a:t>
            </a:r>
            <a:endParaRPr lang="en-US" sz="1050" dirty="0"/>
          </a:p>
        </p:txBody>
      </p:sp>
      <p:sp>
        <p:nvSpPr>
          <p:cNvPr id="25" name="Text 21"/>
          <p:cNvSpPr/>
          <p:nvPr/>
        </p:nvSpPr>
        <p:spPr>
          <a:xfrm>
            <a:off x="411480" y="3721608"/>
            <a:ext cx="2057400" cy="329184"/>
          </a:xfrm>
          <a:prstGeom prst="roundRect">
            <a:avLst>
              <a:gd name="adj" fmla="val 1388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Habiter à moins de 10 km du parc</a:t>
            </a:r>
            <a:endParaRPr lang="en-US" sz="1050" dirty="0"/>
          </a:p>
        </p:txBody>
      </p:sp>
      <p:sp>
        <p:nvSpPr>
          <p:cNvPr id="26" name="Text 22"/>
          <p:cNvSpPr/>
          <p:nvPr/>
        </p:nvSpPr>
        <p:spPr>
          <a:xfrm>
            <a:off x="2560320" y="3721608"/>
            <a:ext cx="2057400" cy="329184"/>
          </a:xfrm>
          <a:prstGeom prst="roundRect">
            <a:avLst>
              <a:gd name="adj" fmla="val 1388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formation à l’hygiène</a:t>
            </a:r>
            <a:endParaRPr lang="en-US" sz="1050" dirty="0"/>
          </a:p>
        </p:txBody>
      </p:sp>
      <p:sp>
        <p:nvSpPr>
          <p:cNvPr id="27" name="Text 23"/>
          <p:cNvSpPr/>
          <p:nvPr/>
        </p:nvSpPr>
        <p:spPr>
          <a:xfrm>
            <a:off x="4709160" y="3721608"/>
            <a:ext cx="2057400" cy="329184"/>
          </a:xfrm>
          <a:prstGeom prst="roundRect">
            <a:avLst>
              <a:gd name="adj" fmla="val 1388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Savoir nager</a:t>
            </a:r>
            <a:endParaRPr lang="en-US" sz="1050" dirty="0"/>
          </a:p>
        </p:txBody>
      </p:sp>
      <p:sp>
        <p:nvSpPr>
          <p:cNvPr id="28" name="Text 24"/>
          <p:cNvSpPr/>
          <p:nvPr/>
        </p:nvSpPr>
        <p:spPr>
          <a:xfrm>
            <a:off x="6858000" y="3721608"/>
            <a:ext cx="2057400" cy="329184"/>
          </a:xfrm>
          <a:prstGeom prst="roundRect">
            <a:avLst>
              <a:gd name="adj" fmla="val 1388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d’enfants en bas âge</a:t>
            </a:r>
            <a:endParaRPr lang="en-US" sz="1050" dirty="0"/>
          </a:p>
        </p:txBody>
      </p:sp>
      <p:sp>
        <p:nvSpPr>
          <p:cNvPr id="29" name="Text 25"/>
          <p:cNvSpPr/>
          <p:nvPr/>
        </p:nvSpPr>
        <p:spPr>
          <a:xfrm>
            <a:off x="411480" y="4105656"/>
            <a:ext cx="2057400" cy="329184"/>
          </a:xfrm>
          <a:prstGeom prst="roundRect">
            <a:avLst>
              <a:gd name="adj" fmla="val 1388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l’aise avec le public</a:t>
            </a:r>
            <a:endParaRPr lang="en-US" sz="1050" dirty="0"/>
          </a:p>
        </p:txBody>
      </p:sp>
      <p:sp>
        <p:nvSpPr>
          <p:cNvPr id="30" name="Text 26"/>
          <p:cNvSpPr/>
          <p:nvPr/>
        </p:nvSpPr>
        <p:spPr>
          <a:xfrm>
            <a:off x="2560320" y="4105656"/>
            <a:ext cx="2057400" cy="329184"/>
          </a:xfrm>
          <a:prstGeom prst="roundRect">
            <a:avLst>
              <a:gd name="adj" fmla="val 13889"/>
            </a:avLst>
          </a:prstGeom>
          <a:solidFill>
            <a:srgbClr val="1A3A5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Parler un peu anglais</a:t>
            </a:r>
            <a:endParaRPr lang="en-US" sz="1050" dirty="0"/>
          </a:p>
        </p:txBody>
      </p:sp>
      <p:sp>
        <p:nvSpPr>
          <p:cNvPr id="31" name="Text 27"/>
          <p:cNvSpPr txBox="1"/>
          <p:nvPr/>
        </p:nvSpPr>
        <p:spPr>
          <a:xfrm>
            <a:off x="411480" y="4526280"/>
            <a:ext cx="8503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05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chaque critère interdit, notez à côté quel motif de discrimination il touche.</a:t>
            </a:r>
            <a:endParaRPr lang="fr-FR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3 · Corrigez trois annonces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Recruter · Exercices · AMUM 7 et MEM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chaque annonce : ce qui ne va pas (et pourquoi), puis votre version, en quelques lignes.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411480" y="1188720"/>
            <a:ext cx="2724912" cy="123444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411480" y="1188720"/>
            <a:ext cx="2724912" cy="310896"/>
          </a:xfrm>
          <a:prstGeom prst="roundRect">
            <a:avLst>
              <a:gd name="adj" fmla="val 14706"/>
            </a:avLst>
          </a:prstGeom>
          <a:solidFill>
            <a:srgbClr val="F97316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521208" y="1188720"/>
            <a:ext cx="25054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· Hôtesse d’accueil souriante</a:t>
            </a:r>
            <a:endParaRPr lang="fr-FR" sz="1150" dirty="0"/>
          </a:p>
        </p:txBody>
      </p:sp>
      <p:sp>
        <p:nvSpPr>
          <p:cNvPr id="12" name="Text 8"/>
          <p:cNvSpPr txBox="1"/>
          <p:nvPr/>
        </p:nvSpPr>
        <p:spPr>
          <a:xfrm>
            <a:off x="521208" y="1572768"/>
            <a:ext cx="2505456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fr-FR" altLang="en-US" sz="10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Parc de loisirs cherche hôtesse d’accueil souriante, 20-30 ans, pour l’été. Débutante acceptée. Envoyez CV et photo.</a:t>
            </a:r>
            <a:endParaRPr lang="fr-FR" sz="1050" dirty="0"/>
          </a:p>
        </p:txBody>
      </p:sp>
      <p:sp>
        <p:nvSpPr>
          <p:cNvPr id="13" name="Text 9"/>
          <p:cNvSpPr txBox="1"/>
          <p:nvPr/>
        </p:nvSpPr>
        <p:spPr>
          <a:xfrm>
            <a:off x="411480" y="2514600"/>
            <a:ext cx="2724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0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qui ne va pas</a:t>
            </a:r>
            <a:endParaRPr lang="fr-FR" sz="1050" dirty="0"/>
          </a:p>
        </p:txBody>
      </p:sp>
      <p:sp>
        <p:nvSpPr>
          <p:cNvPr id="14" name="Text 10"/>
          <p:cNvSpPr/>
          <p:nvPr/>
        </p:nvSpPr>
        <p:spPr>
          <a:xfrm>
            <a:off x="411480" y="2743200"/>
            <a:ext cx="2724912" cy="77724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15" name="Text 11"/>
          <p:cNvSpPr txBox="1"/>
          <p:nvPr/>
        </p:nvSpPr>
        <p:spPr>
          <a:xfrm>
            <a:off x="411480" y="3584448"/>
            <a:ext cx="2724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0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Votre version</a:t>
            </a:r>
            <a:endParaRPr lang="fr-FR" sz="1050" dirty="0"/>
          </a:p>
        </p:txBody>
      </p:sp>
      <p:sp>
        <p:nvSpPr>
          <p:cNvPr id="16" name="Text 12"/>
          <p:cNvSpPr/>
          <p:nvPr/>
        </p:nvSpPr>
        <p:spPr>
          <a:xfrm>
            <a:off x="411480" y="3813048"/>
            <a:ext cx="2724912" cy="91440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3273552" y="1188720"/>
            <a:ext cx="2724912" cy="123444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3273552" y="1188720"/>
            <a:ext cx="2724912" cy="310896"/>
          </a:xfrm>
          <a:prstGeom prst="roundRect">
            <a:avLst>
              <a:gd name="adj" fmla="val 14706"/>
            </a:avLst>
          </a:prstGeom>
          <a:solidFill>
            <a:srgbClr val="7C3AED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3383280" y="1188720"/>
            <a:ext cx="25054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· Animateur anniversaires (H/F)</a:t>
            </a:r>
            <a:endParaRPr lang="fr-FR" sz="1150" dirty="0"/>
          </a:p>
        </p:txBody>
      </p:sp>
      <p:sp>
        <p:nvSpPr>
          <p:cNvPr id="20" name="Text 16"/>
          <p:cNvSpPr txBox="1"/>
          <p:nvPr/>
        </p:nvSpPr>
        <p:spPr>
          <a:xfrm>
            <a:off x="3383280" y="1572768"/>
            <a:ext cx="2505456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fr-FR" altLang="en-US" sz="10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nos anniversaires du week-end : animateur natif de la région, sans enfants (pour être disponible les week-ends). Français langue maternelle. CDI, 24 h.</a:t>
            </a:r>
            <a:endParaRPr lang="fr-FR" sz="1050" dirty="0"/>
          </a:p>
        </p:txBody>
      </p:sp>
      <p:sp>
        <p:nvSpPr>
          <p:cNvPr id="21" name="Text 17"/>
          <p:cNvSpPr txBox="1"/>
          <p:nvPr/>
        </p:nvSpPr>
        <p:spPr>
          <a:xfrm>
            <a:off x="3273552" y="2514600"/>
            <a:ext cx="2724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0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qui ne va pas</a:t>
            </a:r>
            <a:endParaRPr lang="fr-FR" sz="1050" dirty="0"/>
          </a:p>
        </p:txBody>
      </p:sp>
      <p:sp>
        <p:nvSpPr>
          <p:cNvPr id="22" name="Text 18"/>
          <p:cNvSpPr/>
          <p:nvPr/>
        </p:nvSpPr>
        <p:spPr>
          <a:xfrm>
            <a:off x="3273552" y="2743200"/>
            <a:ext cx="2724912" cy="77724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3" name="Text 19"/>
          <p:cNvSpPr txBox="1"/>
          <p:nvPr/>
        </p:nvSpPr>
        <p:spPr>
          <a:xfrm>
            <a:off x="3273552" y="3584448"/>
            <a:ext cx="2724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0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Votre version</a:t>
            </a:r>
            <a:endParaRPr lang="fr-FR" sz="1050" dirty="0"/>
          </a:p>
        </p:txBody>
      </p:sp>
      <p:sp>
        <p:nvSpPr>
          <p:cNvPr id="24" name="Text 20"/>
          <p:cNvSpPr/>
          <p:nvPr/>
        </p:nvSpPr>
        <p:spPr>
          <a:xfrm>
            <a:off x="3273552" y="3813048"/>
            <a:ext cx="2724912" cy="91440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Shape 21"/>
          <p:cNvSpPr/>
          <p:nvPr/>
        </p:nvSpPr>
        <p:spPr>
          <a:xfrm>
            <a:off x="6135624" y="1188720"/>
            <a:ext cx="2724912" cy="123444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Shape 22"/>
          <p:cNvSpPr/>
          <p:nvPr/>
        </p:nvSpPr>
        <p:spPr>
          <a:xfrm>
            <a:off x="6135624" y="1188720"/>
            <a:ext cx="2724912" cy="310896"/>
          </a:xfrm>
          <a:prstGeom prst="roundRect">
            <a:avLst>
              <a:gd name="adj" fmla="val 14706"/>
            </a:avLst>
          </a:prstGeom>
          <a:solidFill>
            <a:srgbClr val="64748B"/>
          </a:solidFill>
          <a:ln/>
        </p:spPr>
      </p:sp>
      <p:sp>
        <p:nvSpPr>
          <p:cNvPr id="27" name="Text 23"/>
          <p:cNvSpPr txBox="1"/>
          <p:nvPr/>
        </p:nvSpPr>
        <p:spPr>
          <a:xfrm>
            <a:off x="6245352" y="1188720"/>
            <a:ext cx="25054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· Agent d’entretien (H/F)</a:t>
            </a:r>
            <a:endParaRPr lang="fr-FR" sz="1150" dirty="0"/>
          </a:p>
        </p:txBody>
      </p:sp>
      <p:sp>
        <p:nvSpPr>
          <p:cNvPr id="28" name="Text 24"/>
          <p:cNvSpPr txBox="1"/>
          <p:nvPr/>
        </p:nvSpPr>
        <p:spPr>
          <a:xfrm>
            <a:off x="6245352" y="1572768"/>
            <a:ext cx="2505456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fr-FR" altLang="en-US" sz="10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CDD 3 mois, 24 h par semaine. Envoyez votre CV.</a:t>
            </a:r>
            <a:endParaRPr lang="fr-FR" sz="1050" dirty="0"/>
          </a:p>
        </p:txBody>
      </p:sp>
      <p:sp>
        <p:nvSpPr>
          <p:cNvPr id="29" name="Text 25"/>
          <p:cNvSpPr txBox="1"/>
          <p:nvPr/>
        </p:nvSpPr>
        <p:spPr>
          <a:xfrm>
            <a:off x="6135624" y="2514600"/>
            <a:ext cx="2724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0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qui ne va pas</a:t>
            </a:r>
            <a:endParaRPr lang="fr-FR" sz="1050" dirty="0"/>
          </a:p>
        </p:txBody>
      </p:sp>
      <p:sp>
        <p:nvSpPr>
          <p:cNvPr id="30" name="Text 26"/>
          <p:cNvSpPr/>
          <p:nvPr/>
        </p:nvSpPr>
        <p:spPr>
          <a:xfrm>
            <a:off x="6135624" y="2743200"/>
            <a:ext cx="2724912" cy="77724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1" name="Text 27"/>
          <p:cNvSpPr txBox="1"/>
          <p:nvPr/>
        </p:nvSpPr>
        <p:spPr>
          <a:xfrm>
            <a:off x="6135624" y="3584448"/>
            <a:ext cx="2724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0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Votre version</a:t>
            </a:r>
            <a:endParaRPr lang="fr-FR" sz="1050" dirty="0"/>
          </a:p>
        </p:txBody>
      </p:sp>
      <p:sp>
        <p:nvSpPr>
          <p:cNvPr id="32" name="Text 28"/>
          <p:cNvSpPr/>
          <p:nvPr/>
        </p:nvSpPr>
        <p:spPr>
          <a:xfrm>
            <a:off x="6135624" y="3813048"/>
            <a:ext cx="2724912" cy="91440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4 · Les cinq candidatures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Recruter · Exercices · AMUM 7 et MEM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Lisez les cinq CV. Ne notez que ce qui est écrit. Puis remplissez la grille de la diapositive 5.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411480" y="1143000"/>
            <a:ext cx="2724912" cy="173736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411480" y="1143000"/>
            <a:ext cx="2724912" cy="384048"/>
          </a:xfrm>
          <a:prstGeom prst="roundRect">
            <a:avLst>
              <a:gd name="adj" fmla="val 14286"/>
            </a:avLst>
          </a:prstGeom>
          <a:solidFill>
            <a:srgbClr val="2563EB"/>
          </a:solidFill>
          <a:ln/>
        </p:spPr>
      </p:sp>
      <p:sp>
        <p:nvSpPr>
          <p:cNvPr id="11" name="Shape 7"/>
          <p:cNvSpPr/>
          <p:nvPr/>
        </p:nvSpPr>
        <p:spPr>
          <a:xfrm>
            <a:off x="411480" y="1417320"/>
            <a:ext cx="2724912" cy="10972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Shape 8"/>
          <p:cNvSpPr/>
          <p:nvPr/>
        </p:nvSpPr>
        <p:spPr>
          <a:xfrm>
            <a:off x="484632" y="1197864"/>
            <a:ext cx="274320" cy="27432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753" y="1249985"/>
            <a:ext cx="170078" cy="170078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822960" y="1143000"/>
            <a:ext cx="22677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Hugo Martin</a:t>
            </a:r>
            <a:endParaRPr lang="fr-FR" sz="1150" dirty="0"/>
          </a:p>
        </p:txBody>
      </p:sp>
      <p:sp>
        <p:nvSpPr>
          <p:cNvPr id="15" name="Text 10"/>
          <p:cNvSpPr txBox="1"/>
          <p:nvPr/>
        </p:nvSpPr>
        <p:spPr>
          <a:xfrm>
            <a:off x="521208" y="1600200"/>
            <a:ext cx="2505456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spcAft>
                <a:spcPts val="200"/>
              </a:spcAft>
              <a:buSzPct val="100000"/>
              <a:buChar char="•"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Équipier en restauration rapide, 6 mois, les week-ends</a:t>
            </a:r>
            <a:endParaRPr lang="fr-FR" sz="950" dirty="0"/>
          </a:p>
          <a:p>
            <a:pPr marL="127000" indent="-127000">
              <a:spcAft>
                <a:spcPts val="200"/>
              </a:spcAft>
              <a:buSzPct val="100000"/>
              <a:buChar char="•"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Vendeur saisonnier, à la caisse, été 2026</a:t>
            </a:r>
            <a:endParaRPr lang="fr-FR" sz="950" dirty="0"/>
          </a:p>
          <a:p>
            <a:pPr indent="0" marL="0">
              <a:spcAft>
                <a:spcPts val="200"/>
              </a:spcAft>
              <a:buNone/>
            </a:pPr>
            <a:r>
              <a:rPr lang="fr-FR" altLang="en-US" sz="9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BTS MCO, 1re année ; formé à l’hygiène en restauration rapide</a:t>
            </a:r>
            <a:endParaRPr lang="fr-FR" sz="950" dirty="0"/>
          </a:p>
          <a:p>
            <a:pPr indent="0" marL="0">
              <a:spcAft>
                <a:spcPts val="200"/>
              </a:spcAft>
              <a:buNone/>
            </a:pPr>
            <a:r>
              <a:rPr lang="fr-FR" altLang="en-US" sz="9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Disponible : du 1er juillet au 31 août, week-ends compris</a:t>
            </a:r>
            <a:endParaRPr lang="fr-FR" sz="950" dirty="0"/>
          </a:p>
          <a:p>
            <a:pPr indent="0" marL="0">
              <a:spcAft>
                <a:spcPts val="200"/>
              </a:spcAft>
              <a:buNone/>
            </a:pPr>
            <a:r>
              <a:rPr lang="fr-FR" altLang="en-US" sz="95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Anglais : niveau intermédiaire</a:t>
            </a:r>
            <a:endParaRPr lang="fr-FR" sz="950" dirty="0"/>
          </a:p>
        </p:txBody>
      </p:sp>
      <p:sp>
        <p:nvSpPr>
          <p:cNvPr id="16" name="Shape 11"/>
          <p:cNvSpPr/>
          <p:nvPr/>
        </p:nvSpPr>
        <p:spPr>
          <a:xfrm>
            <a:off x="3273552" y="1143000"/>
            <a:ext cx="2724912" cy="173736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3273552" y="1143000"/>
            <a:ext cx="2724912" cy="384048"/>
          </a:xfrm>
          <a:prstGeom prst="roundRect">
            <a:avLst>
              <a:gd name="adj" fmla="val 14286"/>
            </a:avLst>
          </a:prstGeom>
          <a:solidFill>
            <a:srgbClr val="DB2777"/>
          </a:solidFill>
          <a:ln/>
        </p:spPr>
      </p:sp>
      <p:sp>
        <p:nvSpPr>
          <p:cNvPr id="18" name="Shape 13"/>
          <p:cNvSpPr/>
          <p:nvPr/>
        </p:nvSpPr>
        <p:spPr>
          <a:xfrm>
            <a:off x="3273552" y="1417320"/>
            <a:ext cx="2724912" cy="109728"/>
          </a:xfrm>
          <a:prstGeom prst="rect">
            <a:avLst/>
          </a:prstGeom>
          <a:solidFill>
            <a:srgbClr val="DB2777"/>
          </a:solidFill>
          <a:ln/>
        </p:spPr>
      </p:sp>
      <p:sp>
        <p:nvSpPr>
          <p:cNvPr id="19" name="Shape 14"/>
          <p:cNvSpPr/>
          <p:nvPr/>
        </p:nvSpPr>
        <p:spPr>
          <a:xfrm>
            <a:off x="3346704" y="1197864"/>
            <a:ext cx="274320" cy="27432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8825" y="1249985"/>
            <a:ext cx="170078" cy="170078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3685032" y="1143000"/>
            <a:ext cx="22677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Camille Roche</a:t>
            </a:r>
            <a:endParaRPr lang="fr-FR" sz="1150" dirty="0"/>
          </a:p>
        </p:txBody>
      </p:sp>
      <p:sp>
        <p:nvSpPr>
          <p:cNvPr id="22" name="Text 16"/>
          <p:cNvSpPr txBox="1"/>
          <p:nvPr/>
        </p:nvSpPr>
        <p:spPr>
          <a:xfrm>
            <a:off x="3383280" y="1600200"/>
            <a:ext cx="2505456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spcAft>
                <a:spcPts val="200"/>
              </a:spcAft>
              <a:buSzPct val="100000"/>
              <a:buChar char="•"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Hôtesse d’accueil en événementiel, 2 ans</a:t>
            </a:r>
            <a:endParaRPr lang="fr-FR" sz="950" dirty="0"/>
          </a:p>
          <a:p>
            <a:pPr marL="127000" indent="-127000">
              <a:spcAft>
                <a:spcPts val="200"/>
              </a:spcAft>
              <a:buSzPct val="100000"/>
              <a:buChar char="•"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Accueil d’un salon familial, 3 éditions</a:t>
            </a:r>
            <a:endParaRPr lang="fr-FR" sz="950" dirty="0"/>
          </a:p>
          <a:p>
            <a:pPr indent="0" marL="0">
              <a:spcAft>
                <a:spcPts val="200"/>
              </a:spcAft>
              <a:buNone/>
            </a:pPr>
            <a:r>
              <a:rPr lang="fr-FR" altLang="en-US" sz="9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 pro accueil</a:t>
            </a:r>
            <a:endParaRPr lang="fr-FR" sz="950" dirty="0"/>
          </a:p>
          <a:p>
            <a:pPr indent="0" marL="0">
              <a:spcAft>
                <a:spcPts val="200"/>
              </a:spcAft>
              <a:buNone/>
            </a:pPr>
            <a:r>
              <a:rPr lang="fr-FR" altLang="en-US" sz="9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Disponible : tout l’été en semaine ; jamais le week-end (un autre emploi)</a:t>
            </a:r>
            <a:endParaRPr lang="fr-FR" sz="950" dirty="0"/>
          </a:p>
          <a:p>
            <a:pPr indent="0" marL="0">
              <a:spcAft>
                <a:spcPts val="200"/>
              </a:spcAft>
              <a:buNone/>
            </a:pPr>
            <a:r>
              <a:rPr lang="fr-FR" altLang="en-US" sz="95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CV très soigné : photo, mise en page en couleurs</a:t>
            </a:r>
            <a:endParaRPr lang="fr-FR" sz="950" dirty="0"/>
          </a:p>
        </p:txBody>
      </p:sp>
      <p:sp>
        <p:nvSpPr>
          <p:cNvPr id="23" name="Shape 17"/>
          <p:cNvSpPr/>
          <p:nvPr/>
        </p:nvSpPr>
        <p:spPr>
          <a:xfrm>
            <a:off x="6135624" y="1143000"/>
            <a:ext cx="2724912" cy="173736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135624" y="1143000"/>
            <a:ext cx="2724912" cy="384048"/>
          </a:xfrm>
          <a:prstGeom prst="roundRect">
            <a:avLst>
              <a:gd name="adj" fmla="val 14286"/>
            </a:avLst>
          </a:prstGeom>
          <a:solidFill>
            <a:srgbClr val="0F9D8A"/>
          </a:solidFill>
          <a:ln/>
        </p:spPr>
      </p:sp>
      <p:sp>
        <p:nvSpPr>
          <p:cNvPr id="25" name="Shape 19"/>
          <p:cNvSpPr/>
          <p:nvPr/>
        </p:nvSpPr>
        <p:spPr>
          <a:xfrm>
            <a:off x="6135624" y="1417320"/>
            <a:ext cx="2724912" cy="109728"/>
          </a:xfrm>
          <a:prstGeom prst="rect">
            <a:avLst/>
          </a:prstGeom>
          <a:solidFill>
            <a:srgbClr val="0F9D8A"/>
          </a:solidFill>
          <a:ln/>
        </p:spPr>
      </p:sp>
      <p:sp>
        <p:nvSpPr>
          <p:cNvPr id="26" name="Shape 20"/>
          <p:cNvSpPr/>
          <p:nvPr/>
        </p:nvSpPr>
        <p:spPr>
          <a:xfrm>
            <a:off x="6208776" y="1197864"/>
            <a:ext cx="274320" cy="27432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0897" y="1249985"/>
            <a:ext cx="170078" cy="170078"/>
          </a:xfrm>
          <a:prstGeom prst="rect">
            <a:avLst/>
          </a:prstGeom>
        </p:spPr>
      </p:pic>
      <p:sp>
        <p:nvSpPr>
          <p:cNvPr id="28" name="Text 21"/>
          <p:cNvSpPr txBox="1"/>
          <p:nvPr/>
        </p:nvSpPr>
        <p:spPr>
          <a:xfrm>
            <a:off x="6547104" y="1143000"/>
            <a:ext cx="22677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Samia Benali</a:t>
            </a:r>
            <a:endParaRPr lang="fr-FR" sz="1150" dirty="0"/>
          </a:p>
        </p:txBody>
      </p:sp>
      <p:sp>
        <p:nvSpPr>
          <p:cNvPr id="29" name="Text 22"/>
          <p:cNvSpPr txBox="1"/>
          <p:nvPr/>
        </p:nvSpPr>
        <p:spPr>
          <a:xfrm>
            <a:off x="6245352" y="1600200"/>
            <a:ext cx="2505456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spcAft>
                <a:spcPts val="200"/>
              </a:spcAft>
              <a:buSzPct val="100000"/>
              <a:buChar char="•"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Hôtesse de caisse en supermarché, 5 ans</a:t>
            </a:r>
            <a:endParaRPr lang="fr-FR" sz="950" dirty="0"/>
          </a:p>
          <a:p>
            <a:pPr marL="127000" indent="-127000">
              <a:spcAft>
                <a:spcPts val="200"/>
              </a:spcAft>
              <a:buSzPct val="100000"/>
              <a:buChar char="•"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Vente au rayon boulangerie, 1 an</a:t>
            </a:r>
            <a:endParaRPr lang="fr-FR" sz="950" dirty="0"/>
          </a:p>
          <a:p>
            <a:pPr indent="0" marL="0">
              <a:spcAft>
                <a:spcPts val="200"/>
              </a:spcAft>
              <a:buNone/>
            </a:pPr>
            <a:r>
              <a:rPr lang="fr-FR" altLang="en-US" sz="9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Formation à l’hygiène alimentaire (HACCP)</a:t>
            </a:r>
            <a:endParaRPr lang="fr-FR" sz="950" dirty="0"/>
          </a:p>
          <a:p>
            <a:pPr indent="0" marL="0">
              <a:spcAft>
                <a:spcPts val="200"/>
              </a:spcAft>
              <a:buNone/>
            </a:pPr>
            <a:r>
              <a:rPr lang="fr-FR" altLang="en-US" sz="9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Disponible : tout l’été, week-ends compris</a:t>
            </a:r>
            <a:endParaRPr lang="fr-FR" sz="950" dirty="0"/>
          </a:p>
          <a:p>
            <a:pPr indent="0" marL="0">
              <a:spcAft>
                <a:spcPts val="200"/>
              </a:spcAft>
              <a:buNone/>
            </a:pPr>
            <a:r>
              <a:rPr lang="fr-FR" altLang="en-US" sz="95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bas du CV : « Reconnaissance de la qualité de travailleur handicapé (RQTH) »</a:t>
            </a:r>
            <a:endParaRPr lang="fr-FR" sz="950" dirty="0"/>
          </a:p>
        </p:txBody>
      </p:sp>
      <p:sp>
        <p:nvSpPr>
          <p:cNvPr id="30" name="Shape 23"/>
          <p:cNvSpPr/>
          <p:nvPr/>
        </p:nvSpPr>
        <p:spPr>
          <a:xfrm>
            <a:off x="411480" y="2971800"/>
            <a:ext cx="2724912" cy="173736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1" name="Shape 24"/>
          <p:cNvSpPr/>
          <p:nvPr/>
        </p:nvSpPr>
        <p:spPr>
          <a:xfrm>
            <a:off x="411480" y="2971800"/>
            <a:ext cx="2724912" cy="384048"/>
          </a:xfrm>
          <a:prstGeom prst="roundRect">
            <a:avLst>
              <a:gd name="adj" fmla="val 14286"/>
            </a:avLst>
          </a:prstGeom>
          <a:solidFill>
            <a:srgbClr val="B45309"/>
          </a:solidFill>
          <a:ln/>
        </p:spPr>
      </p:sp>
      <p:sp>
        <p:nvSpPr>
          <p:cNvPr id="32" name="Shape 25"/>
          <p:cNvSpPr/>
          <p:nvPr/>
        </p:nvSpPr>
        <p:spPr>
          <a:xfrm>
            <a:off x="411480" y="3246120"/>
            <a:ext cx="2724912" cy="109728"/>
          </a:xfrm>
          <a:prstGeom prst="rect">
            <a:avLst/>
          </a:prstGeom>
          <a:solidFill>
            <a:srgbClr val="B45309"/>
          </a:solidFill>
          <a:ln/>
        </p:spPr>
      </p:sp>
      <p:sp>
        <p:nvSpPr>
          <p:cNvPr id="33" name="Shape 26"/>
          <p:cNvSpPr/>
          <p:nvPr/>
        </p:nvSpPr>
        <p:spPr>
          <a:xfrm>
            <a:off x="484632" y="3026664"/>
            <a:ext cx="274320" cy="27432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753" y="3078785"/>
            <a:ext cx="170078" cy="170078"/>
          </a:xfrm>
          <a:prstGeom prst="rect">
            <a:avLst/>
          </a:prstGeom>
        </p:spPr>
      </p:pic>
      <p:sp>
        <p:nvSpPr>
          <p:cNvPr id="35" name="Text 27"/>
          <p:cNvSpPr txBox="1"/>
          <p:nvPr/>
        </p:nvSpPr>
        <p:spPr>
          <a:xfrm>
            <a:off x="822960" y="2971800"/>
            <a:ext cx="22677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Antoine Dubreuil</a:t>
            </a:r>
            <a:endParaRPr lang="fr-FR" sz="1150" dirty="0"/>
          </a:p>
        </p:txBody>
      </p:sp>
      <p:sp>
        <p:nvSpPr>
          <p:cNvPr id="36" name="Text 28"/>
          <p:cNvSpPr txBox="1"/>
          <p:nvPr/>
        </p:nvSpPr>
        <p:spPr>
          <a:xfrm>
            <a:off x="521208" y="3429000"/>
            <a:ext cx="2505456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spcAft>
                <a:spcPts val="200"/>
              </a:spcAft>
              <a:buSzPct val="100000"/>
              <a:buChar char="•"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en concession automobile, 15 ans</a:t>
            </a:r>
            <a:endParaRPr lang="fr-FR" sz="950" dirty="0"/>
          </a:p>
          <a:p>
            <a:pPr marL="127000" indent="-127000">
              <a:spcAft>
                <a:spcPts val="200"/>
              </a:spcAft>
              <a:buSzPct val="100000"/>
              <a:buChar char="•"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reconversion : cherche un premier poste dans les loisirs</a:t>
            </a:r>
            <a:endParaRPr lang="fr-FR" sz="950" dirty="0"/>
          </a:p>
          <a:p>
            <a:pPr indent="0" marL="0">
              <a:spcAft>
                <a:spcPts val="200"/>
              </a:spcAft>
              <a:buNone/>
            </a:pPr>
            <a:r>
              <a:rPr lang="fr-FR" altLang="en-US" sz="9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 + 2 commerce</a:t>
            </a:r>
            <a:endParaRPr lang="fr-FR" sz="950" dirty="0"/>
          </a:p>
          <a:p>
            <a:pPr indent="0" marL="0">
              <a:spcAft>
                <a:spcPts val="200"/>
              </a:spcAft>
              <a:buNone/>
            </a:pPr>
            <a:r>
              <a:rPr lang="fr-FR" altLang="en-US" sz="9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Disponible : tout l’été, week-ends compris</a:t>
            </a:r>
            <a:endParaRPr lang="fr-FR" sz="950" dirty="0"/>
          </a:p>
          <a:p>
            <a:pPr indent="0" marL="0">
              <a:spcAft>
                <a:spcPts val="200"/>
              </a:spcAft>
              <a:buNone/>
            </a:pPr>
            <a:r>
              <a:rPr lang="fr-FR" altLang="en-US" sz="95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 le CV : « 45 ans, marié, 3 enfants »</a:t>
            </a:r>
            <a:endParaRPr lang="fr-FR" sz="950" dirty="0"/>
          </a:p>
        </p:txBody>
      </p:sp>
      <p:sp>
        <p:nvSpPr>
          <p:cNvPr id="37" name="Shape 29"/>
          <p:cNvSpPr/>
          <p:nvPr/>
        </p:nvSpPr>
        <p:spPr>
          <a:xfrm>
            <a:off x="3273552" y="2971800"/>
            <a:ext cx="2724912" cy="173736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Shape 30"/>
          <p:cNvSpPr/>
          <p:nvPr/>
        </p:nvSpPr>
        <p:spPr>
          <a:xfrm>
            <a:off x="3273552" y="2971800"/>
            <a:ext cx="2724912" cy="384048"/>
          </a:xfrm>
          <a:prstGeom prst="roundRect">
            <a:avLst>
              <a:gd name="adj" fmla="val 14286"/>
            </a:avLst>
          </a:prstGeom>
          <a:solidFill>
            <a:srgbClr val="7C3AED"/>
          </a:solidFill>
          <a:ln/>
        </p:spPr>
      </p:sp>
      <p:sp>
        <p:nvSpPr>
          <p:cNvPr id="39" name="Shape 31"/>
          <p:cNvSpPr/>
          <p:nvPr/>
        </p:nvSpPr>
        <p:spPr>
          <a:xfrm>
            <a:off x="3273552" y="3246120"/>
            <a:ext cx="2724912" cy="109728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40" name="Shape 32"/>
          <p:cNvSpPr/>
          <p:nvPr/>
        </p:nvSpPr>
        <p:spPr>
          <a:xfrm>
            <a:off x="3346704" y="3026664"/>
            <a:ext cx="274320" cy="27432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4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8825" y="3078785"/>
            <a:ext cx="170078" cy="170078"/>
          </a:xfrm>
          <a:prstGeom prst="rect">
            <a:avLst/>
          </a:prstGeom>
        </p:spPr>
      </p:pic>
      <p:sp>
        <p:nvSpPr>
          <p:cNvPr id="42" name="Text 33"/>
          <p:cNvSpPr txBox="1"/>
          <p:nvPr/>
        </p:nvSpPr>
        <p:spPr>
          <a:xfrm>
            <a:off x="3685032" y="2971800"/>
            <a:ext cx="22677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Enzo Petit</a:t>
            </a:r>
            <a:endParaRPr lang="fr-FR" sz="1150" dirty="0"/>
          </a:p>
        </p:txBody>
      </p:sp>
      <p:sp>
        <p:nvSpPr>
          <p:cNvPr id="43" name="Text 34"/>
          <p:cNvSpPr txBox="1"/>
          <p:nvPr/>
        </p:nvSpPr>
        <p:spPr>
          <a:xfrm>
            <a:off x="3383280" y="3429000"/>
            <a:ext cx="2505456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spcAft>
                <a:spcPts val="200"/>
              </a:spcAft>
              <a:buSzPct val="100000"/>
              <a:buChar char="•"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Animateur en colonie de vacances, 2 étés</a:t>
            </a:r>
            <a:endParaRPr lang="fr-FR" sz="950" dirty="0"/>
          </a:p>
          <a:p>
            <a:pPr marL="127000" indent="-127000">
              <a:spcAft>
                <a:spcPts val="200"/>
              </a:spcAft>
              <a:buSzPct val="100000"/>
              <a:buChar char="•"/>
            </a:pPr>
            <a:r>
              <a:rPr lang="fr-FR" altLang="en-US" sz="9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Aide en cuisine à la colonie</a:t>
            </a:r>
            <a:endParaRPr lang="fr-FR" sz="950" dirty="0"/>
          </a:p>
          <a:p>
            <a:pPr indent="0" marL="0">
              <a:spcAft>
                <a:spcPts val="200"/>
              </a:spcAft>
              <a:buNone/>
            </a:pPr>
            <a:r>
              <a:rPr lang="fr-FR" altLang="en-US" sz="9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BAFA ; bac général</a:t>
            </a:r>
            <a:endParaRPr lang="fr-FR" sz="950" dirty="0"/>
          </a:p>
          <a:p>
            <a:pPr indent="0" marL="0">
              <a:spcAft>
                <a:spcPts val="200"/>
              </a:spcAft>
              <a:buNone/>
            </a:pPr>
            <a:r>
              <a:rPr lang="fr-FR" altLang="en-US" sz="9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Disponible : tout l’été, week-ends compris</a:t>
            </a:r>
            <a:endParaRPr lang="fr-FR" sz="950" dirty="0"/>
          </a:p>
          <a:p>
            <a:pPr indent="0" marL="0">
              <a:spcAft>
                <a:spcPts val="200"/>
              </a:spcAft>
              <a:buNone/>
            </a:pPr>
            <a:r>
              <a:rPr lang="fr-FR" altLang="en-US" sz="95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Quelques fautes d’orthographe dans la lettre</a:t>
            </a:r>
            <a:endParaRPr lang="fr-FR" sz="950" dirty="0"/>
          </a:p>
        </p:txBody>
      </p:sp>
      <p:sp>
        <p:nvSpPr>
          <p:cNvPr id="44" name="Shape 35"/>
          <p:cNvSpPr/>
          <p:nvPr/>
        </p:nvSpPr>
        <p:spPr>
          <a:xfrm>
            <a:off x="6135624" y="2971800"/>
            <a:ext cx="2779776" cy="1737360"/>
          </a:xfrm>
          <a:prstGeom prst="roundRect">
            <a:avLst>
              <a:gd name="adj" fmla="val 2632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5" name="Shape 36"/>
          <p:cNvSpPr/>
          <p:nvPr/>
        </p:nvSpPr>
        <p:spPr>
          <a:xfrm>
            <a:off x="6135624" y="2971800"/>
            <a:ext cx="2779776" cy="310896"/>
          </a:xfrm>
          <a:prstGeom prst="roundRect">
            <a:avLst>
              <a:gd name="adj" fmla="val 14706"/>
            </a:avLst>
          </a:prstGeom>
          <a:solidFill>
            <a:srgbClr val="1E6FB5"/>
          </a:solidFill>
          <a:ln/>
        </p:spPr>
      </p:sp>
      <p:sp>
        <p:nvSpPr>
          <p:cNvPr id="46" name="Text 37"/>
          <p:cNvSpPr txBox="1"/>
          <p:nvPr/>
        </p:nvSpPr>
        <p:spPr>
          <a:xfrm>
            <a:off x="6245352" y="2971800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grille, en bref</a:t>
            </a:r>
            <a:endParaRPr lang="fr-FR" sz="1150" dirty="0"/>
          </a:p>
        </p:txBody>
      </p:sp>
      <p:sp>
        <p:nvSpPr>
          <p:cNvPr id="47" name="Text 38"/>
          <p:cNvSpPr txBox="1"/>
          <p:nvPr/>
        </p:nvSpPr>
        <p:spPr>
          <a:xfrm>
            <a:off x="6245352" y="3355848"/>
            <a:ext cx="256032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fr-FR" altLang="en-US" sz="10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· Indispensables (oui / non) : </a:t>
            </a:r>
            <a:endParaRPr lang="fr-FR" sz="1050" dirty="0"/>
          </a:p>
          <a:p>
            <a:pPr indent="0" marL="0">
              <a:spcAft>
                <a:spcPts val="400"/>
              </a:spcAft>
              <a:buNone/>
            </a:pPr>
            <a:r>
              <a:rPr lang="fr-FR" altLang="en-US" sz="10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disponible du 6 juillet au 29 août ; disponible les week-ends.</a:t>
            </a:r>
            <a:endParaRPr lang="fr-FR" sz="1050" dirty="0"/>
          </a:p>
          <a:p>
            <a:pPr indent="0" marL="0">
              <a:spcAft>
                <a:spcPts val="400"/>
              </a:spcAft>
              <a:buNone/>
            </a:pPr>
            <a:r>
              <a:rPr lang="fr-FR" altLang="en-US" sz="10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· Notés de 0 à 3 : </a:t>
            </a:r>
            <a:endParaRPr lang="fr-FR" sz="1050" dirty="0"/>
          </a:p>
          <a:p>
            <a:pPr indent="0" marL="0">
              <a:spcAft>
                <a:spcPts val="400"/>
              </a:spcAft>
              <a:buNone/>
            </a:pPr>
            <a:r>
              <a:rPr lang="fr-FR" altLang="en-US" sz="10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accueil, caisse, relation client × 3 ; restauration × 2 ; enfants et familles × 2 ; hygiène × 1.</a:t>
            </a:r>
            <a:endParaRPr lang="fr-FR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4 · La grille de tri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Recruter · Exercices · AMUM 7 et MEM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 : rien · 1 : un peu, ou proche · 2 : une vraie expérience · 3 : une solide expérience, ou une formation.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411480" y="1188720"/>
            <a:ext cx="1554480" cy="365760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457200" y="11887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Candidat</a:t>
            </a:r>
            <a:endParaRPr lang="fr-FR" sz="1050" dirty="0"/>
          </a:p>
        </p:txBody>
      </p:sp>
      <p:sp>
        <p:nvSpPr>
          <p:cNvPr id="11" name="Shape 7"/>
          <p:cNvSpPr/>
          <p:nvPr/>
        </p:nvSpPr>
        <p:spPr>
          <a:xfrm>
            <a:off x="1965960" y="1188720"/>
            <a:ext cx="868680" cy="365760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2011680" y="1188720"/>
            <a:ext cx="777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Tout l’été</a:t>
            </a:r>
            <a:endParaRPr lang="fr-FR" sz="1050" dirty="0"/>
          </a:p>
        </p:txBody>
      </p:sp>
      <p:sp>
        <p:nvSpPr>
          <p:cNvPr id="13" name="Shape 9"/>
          <p:cNvSpPr/>
          <p:nvPr/>
        </p:nvSpPr>
        <p:spPr>
          <a:xfrm>
            <a:off x="2834640" y="1188720"/>
            <a:ext cx="914400" cy="365760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2880360" y="1188720"/>
            <a:ext cx="822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Week-ends</a:t>
            </a:r>
            <a:endParaRPr lang="fr-FR" sz="1050" dirty="0"/>
          </a:p>
        </p:txBody>
      </p:sp>
      <p:sp>
        <p:nvSpPr>
          <p:cNvPr id="15" name="Shape 11"/>
          <p:cNvSpPr/>
          <p:nvPr/>
        </p:nvSpPr>
        <p:spPr>
          <a:xfrm>
            <a:off x="3749040" y="1188720"/>
            <a:ext cx="960120" cy="365760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3794760" y="1188720"/>
            <a:ext cx="868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Accueil ×3</a:t>
            </a:r>
            <a:endParaRPr lang="fr-FR" sz="1050" dirty="0"/>
          </a:p>
        </p:txBody>
      </p:sp>
      <p:sp>
        <p:nvSpPr>
          <p:cNvPr id="17" name="Shape 13"/>
          <p:cNvSpPr/>
          <p:nvPr/>
        </p:nvSpPr>
        <p:spPr>
          <a:xfrm>
            <a:off x="4709160" y="1188720"/>
            <a:ext cx="868680" cy="365760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4754880" y="1188720"/>
            <a:ext cx="777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Snack ×2</a:t>
            </a:r>
            <a:endParaRPr lang="fr-FR" sz="1050" dirty="0"/>
          </a:p>
        </p:txBody>
      </p:sp>
      <p:sp>
        <p:nvSpPr>
          <p:cNvPr id="19" name="Shape 15"/>
          <p:cNvSpPr/>
          <p:nvPr/>
        </p:nvSpPr>
        <p:spPr>
          <a:xfrm>
            <a:off x="5577840" y="1188720"/>
            <a:ext cx="960120" cy="365760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5623560" y="1188720"/>
            <a:ext cx="868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Familles ×2</a:t>
            </a:r>
            <a:endParaRPr lang="fr-FR" sz="1050" dirty="0"/>
          </a:p>
        </p:txBody>
      </p:sp>
      <p:sp>
        <p:nvSpPr>
          <p:cNvPr id="21" name="Shape 17"/>
          <p:cNvSpPr/>
          <p:nvPr/>
        </p:nvSpPr>
        <p:spPr>
          <a:xfrm>
            <a:off x="6537960" y="1188720"/>
            <a:ext cx="868680" cy="365760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6583680" y="1188720"/>
            <a:ext cx="777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Hygiène ×1</a:t>
            </a:r>
            <a:endParaRPr lang="fr-FR" sz="1050" dirty="0"/>
          </a:p>
        </p:txBody>
      </p:sp>
      <p:sp>
        <p:nvSpPr>
          <p:cNvPr id="23" name="Shape 19"/>
          <p:cNvSpPr/>
          <p:nvPr/>
        </p:nvSpPr>
        <p:spPr>
          <a:xfrm>
            <a:off x="7406640" y="1188720"/>
            <a:ext cx="777240" cy="365760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24" name="Text 20"/>
          <p:cNvSpPr txBox="1"/>
          <p:nvPr/>
        </p:nvSpPr>
        <p:spPr>
          <a:xfrm>
            <a:off x="7452360" y="1188720"/>
            <a:ext cx="685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/ 24</a:t>
            </a:r>
            <a:endParaRPr lang="fr-FR" sz="1050" dirty="0"/>
          </a:p>
        </p:txBody>
      </p:sp>
      <p:sp>
        <p:nvSpPr>
          <p:cNvPr id="25" name="Shape 21"/>
          <p:cNvSpPr/>
          <p:nvPr/>
        </p:nvSpPr>
        <p:spPr>
          <a:xfrm>
            <a:off x="8183880" y="1188720"/>
            <a:ext cx="731520" cy="365760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26" name="Text 22"/>
          <p:cNvSpPr txBox="1"/>
          <p:nvPr/>
        </p:nvSpPr>
        <p:spPr>
          <a:xfrm>
            <a:off x="8229600" y="118872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Reçu ?</a:t>
            </a:r>
            <a:endParaRPr lang="fr-FR" sz="1050" dirty="0"/>
          </a:p>
        </p:txBody>
      </p:sp>
      <p:sp>
        <p:nvSpPr>
          <p:cNvPr id="27" name="Shape 23"/>
          <p:cNvSpPr/>
          <p:nvPr/>
        </p:nvSpPr>
        <p:spPr>
          <a:xfrm>
            <a:off x="411480" y="1554480"/>
            <a:ext cx="1554480" cy="402336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Text 24"/>
          <p:cNvSpPr txBox="1"/>
          <p:nvPr/>
        </p:nvSpPr>
        <p:spPr>
          <a:xfrm>
            <a:off x="484632" y="1554480"/>
            <a:ext cx="1463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Hugo Martin</a:t>
            </a:r>
            <a:endParaRPr lang="fr-FR" sz="1150" dirty="0"/>
          </a:p>
        </p:txBody>
      </p:sp>
      <p:sp>
        <p:nvSpPr>
          <p:cNvPr id="29" name="Text 25"/>
          <p:cNvSpPr/>
          <p:nvPr/>
        </p:nvSpPr>
        <p:spPr>
          <a:xfrm>
            <a:off x="1965960" y="1554480"/>
            <a:ext cx="86868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0" name="Text 26"/>
          <p:cNvSpPr/>
          <p:nvPr/>
        </p:nvSpPr>
        <p:spPr>
          <a:xfrm>
            <a:off x="2834640" y="1554480"/>
            <a:ext cx="91440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1" name="Text 27"/>
          <p:cNvSpPr/>
          <p:nvPr/>
        </p:nvSpPr>
        <p:spPr>
          <a:xfrm>
            <a:off x="3749040" y="1554480"/>
            <a:ext cx="96012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2" name="Text 28"/>
          <p:cNvSpPr/>
          <p:nvPr/>
        </p:nvSpPr>
        <p:spPr>
          <a:xfrm>
            <a:off x="4709160" y="1554480"/>
            <a:ext cx="86868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3" name="Text 29"/>
          <p:cNvSpPr/>
          <p:nvPr/>
        </p:nvSpPr>
        <p:spPr>
          <a:xfrm>
            <a:off x="5577840" y="1554480"/>
            <a:ext cx="96012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4" name="Text 30"/>
          <p:cNvSpPr/>
          <p:nvPr/>
        </p:nvSpPr>
        <p:spPr>
          <a:xfrm>
            <a:off x="6537960" y="1554480"/>
            <a:ext cx="86868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5" name="Text 31"/>
          <p:cNvSpPr/>
          <p:nvPr/>
        </p:nvSpPr>
        <p:spPr>
          <a:xfrm>
            <a:off x="7406640" y="1554480"/>
            <a:ext cx="77724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6" name="Text 32"/>
          <p:cNvSpPr/>
          <p:nvPr/>
        </p:nvSpPr>
        <p:spPr>
          <a:xfrm>
            <a:off x="8183880" y="1554480"/>
            <a:ext cx="73152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7" name="Shape 33"/>
          <p:cNvSpPr/>
          <p:nvPr/>
        </p:nvSpPr>
        <p:spPr>
          <a:xfrm>
            <a:off x="411480" y="1956816"/>
            <a:ext cx="1554480" cy="402336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8" name="Text 34"/>
          <p:cNvSpPr txBox="1"/>
          <p:nvPr/>
        </p:nvSpPr>
        <p:spPr>
          <a:xfrm>
            <a:off x="484632" y="1956816"/>
            <a:ext cx="1463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Camille Roche</a:t>
            </a:r>
            <a:endParaRPr lang="fr-FR" sz="1150" dirty="0"/>
          </a:p>
        </p:txBody>
      </p:sp>
      <p:sp>
        <p:nvSpPr>
          <p:cNvPr id="39" name="Text 35"/>
          <p:cNvSpPr/>
          <p:nvPr/>
        </p:nvSpPr>
        <p:spPr>
          <a:xfrm>
            <a:off x="1965960" y="1956816"/>
            <a:ext cx="86868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40" name="Text 36"/>
          <p:cNvSpPr/>
          <p:nvPr/>
        </p:nvSpPr>
        <p:spPr>
          <a:xfrm>
            <a:off x="2834640" y="1956816"/>
            <a:ext cx="91440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41" name="Text 37"/>
          <p:cNvSpPr/>
          <p:nvPr/>
        </p:nvSpPr>
        <p:spPr>
          <a:xfrm>
            <a:off x="3749040" y="1956816"/>
            <a:ext cx="96012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42" name="Text 38"/>
          <p:cNvSpPr/>
          <p:nvPr/>
        </p:nvSpPr>
        <p:spPr>
          <a:xfrm>
            <a:off x="4709160" y="1956816"/>
            <a:ext cx="86868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43" name="Text 39"/>
          <p:cNvSpPr/>
          <p:nvPr/>
        </p:nvSpPr>
        <p:spPr>
          <a:xfrm>
            <a:off x="5577840" y="1956816"/>
            <a:ext cx="96012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44" name="Text 40"/>
          <p:cNvSpPr/>
          <p:nvPr/>
        </p:nvSpPr>
        <p:spPr>
          <a:xfrm>
            <a:off x="6537960" y="1956816"/>
            <a:ext cx="86868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45" name="Text 41"/>
          <p:cNvSpPr/>
          <p:nvPr/>
        </p:nvSpPr>
        <p:spPr>
          <a:xfrm>
            <a:off x="7406640" y="1956816"/>
            <a:ext cx="77724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46" name="Text 42"/>
          <p:cNvSpPr/>
          <p:nvPr/>
        </p:nvSpPr>
        <p:spPr>
          <a:xfrm>
            <a:off x="8183880" y="1956816"/>
            <a:ext cx="73152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47" name="Shape 43"/>
          <p:cNvSpPr/>
          <p:nvPr/>
        </p:nvSpPr>
        <p:spPr>
          <a:xfrm>
            <a:off x="411480" y="2359152"/>
            <a:ext cx="1554480" cy="402336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8" name="Text 44"/>
          <p:cNvSpPr txBox="1"/>
          <p:nvPr/>
        </p:nvSpPr>
        <p:spPr>
          <a:xfrm>
            <a:off x="484632" y="2359152"/>
            <a:ext cx="1463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Samia Benali</a:t>
            </a:r>
            <a:endParaRPr lang="fr-FR" sz="1150" dirty="0"/>
          </a:p>
        </p:txBody>
      </p:sp>
      <p:sp>
        <p:nvSpPr>
          <p:cNvPr id="49" name="Text 45"/>
          <p:cNvSpPr/>
          <p:nvPr/>
        </p:nvSpPr>
        <p:spPr>
          <a:xfrm>
            <a:off x="1965960" y="2359152"/>
            <a:ext cx="86868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50" name="Text 46"/>
          <p:cNvSpPr/>
          <p:nvPr/>
        </p:nvSpPr>
        <p:spPr>
          <a:xfrm>
            <a:off x="2834640" y="2359152"/>
            <a:ext cx="91440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51" name="Text 47"/>
          <p:cNvSpPr/>
          <p:nvPr/>
        </p:nvSpPr>
        <p:spPr>
          <a:xfrm>
            <a:off x="3749040" y="2359152"/>
            <a:ext cx="96012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52" name="Text 48"/>
          <p:cNvSpPr/>
          <p:nvPr/>
        </p:nvSpPr>
        <p:spPr>
          <a:xfrm>
            <a:off x="4709160" y="2359152"/>
            <a:ext cx="86868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53" name="Text 49"/>
          <p:cNvSpPr/>
          <p:nvPr/>
        </p:nvSpPr>
        <p:spPr>
          <a:xfrm>
            <a:off x="5577840" y="2359152"/>
            <a:ext cx="96012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54" name="Text 50"/>
          <p:cNvSpPr/>
          <p:nvPr/>
        </p:nvSpPr>
        <p:spPr>
          <a:xfrm>
            <a:off x="6537960" y="2359152"/>
            <a:ext cx="86868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55" name="Text 51"/>
          <p:cNvSpPr/>
          <p:nvPr/>
        </p:nvSpPr>
        <p:spPr>
          <a:xfrm>
            <a:off x="7406640" y="2359152"/>
            <a:ext cx="77724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56" name="Text 52"/>
          <p:cNvSpPr/>
          <p:nvPr/>
        </p:nvSpPr>
        <p:spPr>
          <a:xfrm>
            <a:off x="8183880" y="2359152"/>
            <a:ext cx="73152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57" name="Shape 53"/>
          <p:cNvSpPr/>
          <p:nvPr/>
        </p:nvSpPr>
        <p:spPr>
          <a:xfrm>
            <a:off x="411480" y="2761488"/>
            <a:ext cx="1554480" cy="402336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8" name="Text 54"/>
          <p:cNvSpPr txBox="1"/>
          <p:nvPr/>
        </p:nvSpPr>
        <p:spPr>
          <a:xfrm>
            <a:off x="484632" y="2761488"/>
            <a:ext cx="1463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Antoine Dubreuil</a:t>
            </a:r>
            <a:endParaRPr lang="fr-FR" sz="1150" dirty="0"/>
          </a:p>
        </p:txBody>
      </p:sp>
      <p:sp>
        <p:nvSpPr>
          <p:cNvPr id="59" name="Text 55"/>
          <p:cNvSpPr/>
          <p:nvPr/>
        </p:nvSpPr>
        <p:spPr>
          <a:xfrm>
            <a:off x="1965960" y="2761488"/>
            <a:ext cx="86868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60" name="Text 56"/>
          <p:cNvSpPr/>
          <p:nvPr/>
        </p:nvSpPr>
        <p:spPr>
          <a:xfrm>
            <a:off x="2834640" y="2761488"/>
            <a:ext cx="91440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61" name="Text 57"/>
          <p:cNvSpPr/>
          <p:nvPr/>
        </p:nvSpPr>
        <p:spPr>
          <a:xfrm>
            <a:off x="3749040" y="2761488"/>
            <a:ext cx="96012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62" name="Text 58"/>
          <p:cNvSpPr/>
          <p:nvPr/>
        </p:nvSpPr>
        <p:spPr>
          <a:xfrm>
            <a:off x="4709160" y="2761488"/>
            <a:ext cx="86868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63" name="Text 59"/>
          <p:cNvSpPr/>
          <p:nvPr/>
        </p:nvSpPr>
        <p:spPr>
          <a:xfrm>
            <a:off x="5577840" y="2761488"/>
            <a:ext cx="96012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64" name="Text 60"/>
          <p:cNvSpPr/>
          <p:nvPr/>
        </p:nvSpPr>
        <p:spPr>
          <a:xfrm>
            <a:off x="6537960" y="2761488"/>
            <a:ext cx="86868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65" name="Text 61"/>
          <p:cNvSpPr/>
          <p:nvPr/>
        </p:nvSpPr>
        <p:spPr>
          <a:xfrm>
            <a:off x="7406640" y="2761488"/>
            <a:ext cx="77724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66" name="Text 62"/>
          <p:cNvSpPr/>
          <p:nvPr/>
        </p:nvSpPr>
        <p:spPr>
          <a:xfrm>
            <a:off x="8183880" y="2761488"/>
            <a:ext cx="73152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67" name="Shape 63"/>
          <p:cNvSpPr/>
          <p:nvPr/>
        </p:nvSpPr>
        <p:spPr>
          <a:xfrm>
            <a:off x="411480" y="3163824"/>
            <a:ext cx="1554480" cy="402336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8" name="Text 64"/>
          <p:cNvSpPr txBox="1"/>
          <p:nvPr/>
        </p:nvSpPr>
        <p:spPr>
          <a:xfrm>
            <a:off x="484632" y="3163824"/>
            <a:ext cx="1463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Enzo Petit</a:t>
            </a:r>
            <a:endParaRPr lang="fr-FR" sz="1150" dirty="0"/>
          </a:p>
        </p:txBody>
      </p:sp>
      <p:sp>
        <p:nvSpPr>
          <p:cNvPr id="69" name="Text 65"/>
          <p:cNvSpPr/>
          <p:nvPr/>
        </p:nvSpPr>
        <p:spPr>
          <a:xfrm>
            <a:off x="1965960" y="3163824"/>
            <a:ext cx="86868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70" name="Text 66"/>
          <p:cNvSpPr/>
          <p:nvPr/>
        </p:nvSpPr>
        <p:spPr>
          <a:xfrm>
            <a:off x="2834640" y="3163824"/>
            <a:ext cx="91440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71" name="Text 67"/>
          <p:cNvSpPr/>
          <p:nvPr/>
        </p:nvSpPr>
        <p:spPr>
          <a:xfrm>
            <a:off x="3749040" y="3163824"/>
            <a:ext cx="96012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72" name="Text 68"/>
          <p:cNvSpPr/>
          <p:nvPr/>
        </p:nvSpPr>
        <p:spPr>
          <a:xfrm>
            <a:off x="4709160" y="3163824"/>
            <a:ext cx="86868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73" name="Text 69"/>
          <p:cNvSpPr/>
          <p:nvPr/>
        </p:nvSpPr>
        <p:spPr>
          <a:xfrm>
            <a:off x="5577840" y="3163824"/>
            <a:ext cx="96012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74" name="Text 70"/>
          <p:cNvSpPr/>
          <p:nvPr/>
        </p:nvSpPr>
        <p:spPr>
          <a:xfrm>
            <a:off x="6537960" y="3163824"/>
            <a:ext cx="86868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75" name="Text 71"/>
          <p:cNvSpPr/>
          <p:nvPr/>
        </p:nvSpPr>
        <p:spPr>
          <a:xfrm>
            <a:off x="7406640" y="3163824"/>
            <a:ext cx="77724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76" name="Text 72"/>
          <p:cNvSpPr/>
          <p:nvPr/>
        </p:nvSpPr>
        <p:spPr>
          <a:xfrm>
            <a:off x="8183880" y="3163824"/>
            <a:ext cx="731520" cy="40233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77" name="Text 73"/>
          <p:cNvSpPr txBox="1"/>
          <p:nvPr/>
        </p:nvSpPr>
        <p:spPr>
          <a:xfrm>
            <a:off x="411480" y="3657600"/>
            <a:ext cx="8503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vous avez remarqué dans les CV, et que vous n’avez pas noté. Pourquoi ?</a:t>
            </a:r>
            <a:endParaRPr lang="fr-FR" sz="1150" dirty="0"/>
          </a:p>
        </p:txBody>
      </p:sp>
      <p:sp>
        <p:nvSpPr>
          <p:cNvPr id="78" name="Text 74"/>
          <p:cNvSpPr/>
          <p:nvPr/>
        </p:nvSpPr>
        <p:spPr>
          <a:xfrm>
            <a:off x="411480" y="3931920"/>
            <a:ext cx="8503920" cy="77724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5 · Remettez l’entretien dans l’ordre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Recruter · Exercices · AMUM 7 et MEM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Déplacez chaque étiquette sur sa place, de 1 (le début) à 10 (la fin).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429768" y="1202436"/>
            <a:ext cx="256032" cy="256032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429768" y="120243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fr-FR" sz="1000" dirty="0"/>
          </a:p>
        </p:txBody>
      </p:sp>
      <p:sp>
        <p:nvSpPr>
          <p:cNvPr id="11" name="Shape 7"/>
          <p:cNvSpPr/>
          <p:nvPr/>
        </p:nvSpPr>
        <p:spPr>
          <a:xfrm>
            <a:off x="777240" y="1188720"/>
            <a:ext cx="3794760" cy="283464"/>
          </a:xfrm>
          <a:prstGeom prst="roundRect">
            <a:avLst>
              <a:gd name="adj" fmla="val 16129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dash"/>
          </a:ln>
        </p:spPr>
      </p:sp>
      <p:sp>
        <p:nvSpPr>
          <p:cNvPr id="12" name="Shape 8"/>
          <p:cNvSpPr/>
          <p:nvPr/>
        </p:nvSpPr>
        <p:spPr>
          <a:xfrm>
            <a:off x="429768" y="1527048"/>
            <a:ext cx="256032" cy="256032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429768" y="152704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fr-FR" sz="1000" dirty="0"/>
          </a:p>
        </p:txBody>
      </p:sp>
      <p:sp>
        <p:nvSpPr>
          <p:cNvPr id="14" name="Shape 10"/>
          <p:cNvSpPr/>
          <p:nvPr/>
        </p:nvSpPr>
        <p:spPr>
          <a:xfrm>
            <a:off x="777240" y="1513332"/>
            <a:ext cx="3794760" cy="283464"/>
          </a:xfrm>
          <a:prstGeom prst="roundRect">
            <a:avLst>
              <a:gd name="adj" fmla="val 16129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dash"/>
          </a:ln>
        </p:spPr>
      </p:sp>
      <p:sp>
        <p:nvSpPr>
          <p:cNvPr id="15" name="Shape 11"/>
          <p:cNvSpPr/>
          <p:nvPr/>
        </p:nvSpPr>
        <p:spPr>
          <a:xfrm>
            <a:off x="429768" y="1851660"/>
            <a:ext cx="256032" cy="256032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429768" y="185166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fr-FR" sz="1000" dirty="0"/>
          </a:p>
        </p:txBody>
      </p:sp>
      <p:sp>
        <p:nvSpPr>
          <p:cNvPr id="17" name="Shape 13"/>
          <p:cNvSpPr/>
          <p:nvPr/>
        </p:nvSpPr>
        <p:spPr>
          <a:xfrm>
            <a:off x="777240" y="1837944"/>
            <a:ext cx="3794760" cy="283464"/>
          </a:xfrm>
          <a:prstGeom prst="roundRect">
            <a:avLst>
              <a:gd name="adj" fmla="val 16129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dash"/>
          </a:ln>
        </p:spPr>
      </p:sp>
      <p:sp>
        <p:nvSpPr>
          <p:cNvPr id="18" name="Shape 14"/>
          <p:cNvSpPr/>
          <p:nvPr/>
        </p:nvSpPr>
        <p:spPr>
          <a:xfrm>
            <a:off x="429768" y="2176272"/>
            <a:ext cx="256032" cy="256032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429768" y="2176272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fr-FR" sz="1000" dirty="0"/>
          </a:p>
        </p:txBody>
      </p:sp>
      <p:sp>
        <p:nvSpPr>
          <p:cNvPr id="20" name="Shape 16"/>
          <p:cNvSpPr/>
          <p:nvPr/>
        </p:nvSpPr>
        <p:spPr>
          <a:xfrm>
            <a:off x="777240" y="2162556"/>
            <a:ext cx="3794760" cy="283464"/>
          </a:xfrm>
          <a:prstGeom prst="roundRect">
            <a:avLst>
              <a:gd name="adj" fmla="val 16129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dash"/>
          </a:ln>
        </p:spPr>
      </p:sp>
      <p:sp>
        <p:nvSpPr>
          <p:cNvPr id="21" name="Shape 17"/>
          <p:cNvSpPr/>
          <p:nvPr/>
        </p:nvSpPr>
        <p:spPr>
          <a:xfrm>
            <a:off x="429768" y="2500884"/>
            <a:ext cx="256032" cy="256032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429768" y="250088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fr-FR" sz="1000" dirty="0"/>
          </a:p>
        </p:txBody>
      </p:sp>
      <p:sp>
        <p:nvSpPr>
          <p:cNvPr id="23" name="Shape 19"/>
          <p:cNvSpPr/>
          <p:nvPr/>
        </p:nvSpPr>
        <p:spPr>
          <a:xfrm>
            <a:off x="777240" y="2487168"/>
            <a:ext cx="3794760" cy="283464"/>
          </a:xfrm>
          <a:prstGeom prst="roundRect">
            <a:avLst>
              <a:gd name="adj" fmla="val 16129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dash"/>
          </a:ln>
        </p:spPr>
      </p:sp>
      <p:sp>
        <p:nvSpPr>
          <p:cNvPr id="24" name="Shape 20"/>
          <p:cNvSpPr/>
          <p:nvPr/>
        </p:nvSpPr>
        <p:spPr>
          <a:xfrm>
            <a:off x="429768" y="2825496"/>
            <a:ext cx="256032" cy="256032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25" name="Text 21"/>
          <p:cNvSpPr txBox="1"/>
          <p:nvPr/>
        </p:nvSpPr>
        <p:spPr>
          <a:xfrm>
            <a:off x="429768" y="282549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fr-FR" sz="1000" dirty="0"/>
          </a:p>
        </p:txBody>
      </p:sp>
      <p:sp>
        <p:nvSpPr>
          <p:cNvPr id="26" name="Shape 22"/>
          <p:cNvSpPr/>
          <p:nvPr/>
        </p:nvSpPr>
        <p:spPr>
          <a:xfrm>
            <a:off x="777240" y="2811780"/>
            <a:ext cx="3794760" cy="283464"/>
          </a:xfrm>
          <a:prstGeom prst="roundRect">
            <a:avLst>
              <a:gd name="adj" fmla="val 16129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dash"/>
          </a:ln>
        </p:spPr>
      </p:sp>
      <p:sp>
        <p:nvSpPr>
          <p:cNvPr id="27" name="Shape 23"/>
          <p:cNvSpPr/>
          <p:nvPr/>
        </p:nvSpPr>
        <p:spPr>
          <a:xfrm>
            <a:off x="429768" y="3150108"/>
            <a:ext cx="256032" cy="256032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28" name="Text 24"/>
          <p:cNvSpPr txBox="1"/>
          <p:nvPr/>
        </p:nvSpPr>
        <p:spPr>
          <a:xfrm>
            <a:off x="429768" y="315010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fr-FR" sz="1000" dirty="0"/>
          </a:p>
        </p:txBody>
      </p:sp>
      <p:sp>
        <p:nvSpPr>
          <p:cNvPr id="29" name="Shape 25"/>
          <p:cNvSpPr/>
          <p:nvPr/>
        </p:nvSpPr>
        <p:spPr>
          <a:xfrm>
            <a:off x="777240" y="3136392"/>
            <a:ext cx="3794760" cy="283464"/>
          </a:xfrm>
          <a:prstGeom prst="roundRect">
            <a:avLst>
              <a:gd name="adj" fmla="val 16129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dash"/>
          </a:ln>
        </p:spPr>
      </p:sp>
      <p:sp>
        <p:nvSpPr>
          <p:cNvPr id="30" name="Shape 26"/>
          <p:cNvSpPr/>
          <p:nvPr/>
        </p:nvSpPr>
        <p:spPr>
          <a:xfrm>
            <a:off x="429768" y="3474720"/>
            <a:ext cx="256032" cy="256032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31" name="Text 27"/>
          <p:cNvSpPr txBox="1"/>
          <p:nvPr/>
        </p:nvSpPr>
        <p:spPr>
          <a:xfrm>
            <a:off x="429768" y="347472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fr-FR" sz="1000" dirty="0"/>
          </a:p>
        </p:txBody>
      </p:sp>
      <p:sp>
        <p:nvSpPr>
          <p:cNvPr id="32" name="Shape 28"/>
          <p:cNvSpPr/>
          <p:nvPr/>
        </p:nvSpPr>
        <p:spPr>
          <a:xfrm>
            <a:off x="777240" y="3461004"/>
            <a:ext cx="3794760" cy="283464"/>
          </a:xfrm>
          <a:prstGeom prst="roundRect">
            <a:avLst>
              <a:gd name="adj" fmla="val 16129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dash"/>
          </a:ln>
        </p:spPr>
      </p:sp>
      <p:sp>
        <p:nvSpPr>
          <p:cNvPr id="33" name="Shape 29"/>
          <p:cNvSpPr/>
          <p:nvPr/>
        </p:nvSpPr>
        <p:spPr>
          <a:xfrm>
            <a:off x="429768" y="3799332"/>
            <a:ext cx="256032" cy="256032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34" name="Text 30"/>
          <p:cNvSpPr txBox="1"/>
          <p:nvPr/>
        </p:nvSpPr>
        <p:spPr>
          <a:xfrm>
            <a:off x="429768" y="3799332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fr-FR" sz="1000" dirty="0"/>
          </a:p>
        </p:txBody>
      </p:sp>
      <p:sp>
        <p:nvSpPr>
          <p:cNvPr id="35" name="Shape 31"/>
          <p:cNvSpPr/>
          <p:nvPr/>
        </p:nvSpPr>
        <p:spPr>
          <a:xfrm>
            <a:off x="777240" y="3785616"/>
            <a:ext cx="3794760" cy="283464"/>
          </a:xfrm>
          <a:prstGeom prst="roundRect">
            <a:avLst>
              <a:gd name="adj" fmla="val 16129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dash"/>
          </a:ln>
        </p:spPr>
      </p:sp>
      <p:sp>
        <p:nvSpPr>
          <p:cNvPr id="36" name="Shape 32"/>
          <p:cNvSpPr/>
          <p:nvPr/>
        </p:nvSpPr>
        <p:spPr>
          <a:xfrm>
            <a:off x="429768" y="4123944"/>
            <a:ext cx="256032" cy="256032"/>
          </a:xfrm>
          <a:prstGeom prst="ellipse">
            <a:avLst/>
          </a:prstGeom>
          <a:solidFill>
            <a:srgbClr val="1A3A5C"/>
          </a:solidFill>
          <a:ln/>
        </p:spPr>
      </p:sp>
      <p:sp>
        <p:nvSpPr>
          <p:cNvPr id="37" name="Text 33"/>
          <p:cNvSpPr txBox="1"/>
          <p:nvPr/>
        </p:nvSpPr>
        <p:spPr>
          <a:xfrm>
            <a:off x="429768" y="412394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fr-FR" sz="1000" dirty="0"/>
          </a:p>
        </p:txBody>
      </p:sp>
      <p:sp>
        <p:nvSpPr>
          <p:cNvPr id="38" name="Shape 34"/>
          <p:cNvSpPr/>
          <p:nvPr/>
        </p:nvSpPr>
        <p:spPr>
          <a:xfrm>
            <a:off x="777240" y="4110228"/>
            <a:ext cx="3794760" cy="283464"/>
          </a:xfrm>
          <a:prstGeom prst="roundRect">
            <a:avLst>
              <a:gd name="adj" fmla="val 16129"/>
            </a:avLst>
          </a:prstGeom>
          <a:solidFill>
            <a:srgbClr val="F4F8FC"/>
          </a:solidFill>
          <a:ln w="15875">
            <a:solidFill>
              <a:srgbClr val="CBD5E1"/>
            </a:solidFill>
            <a:prstDash val="dash"/>
          </a:ln>
        </p:spPr>
      </p:sp>
      <p:sp>
        <p:nvSpPr>
          <p:cNvPr id="39" name="Text 35"/>
          <p:cNvSpPr/>
          <p:nvPr/>
        </p:nvSpPr>
        <p:spPr>
          <a:xfrm>
            <a:off x="4846320" y="1188720"/>
            <a:ext cx="4069080" cy="283464"/>
          </a:xfrm>
          <a:prstGeom prst="roundRect">
            <a:avLst>
              <a:gd name="adj" fmla="val 16129"/>
            </a:avLst>
          </a:prstGeom>
          <a:solidFill>
            <a:srgbClr val="37B79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mise en situation à l’accueil</a:t>
            </a:r>
            <a:endParaRPr lang="en-US" sz="1050" dirty="0"/>
          </a:p>
        </p:txBody>
      </p:sp>
      <p:sp>
        <p:nvSpPr>
          <p:cNvPr id="40" name="Text 36"/>
          <p:cNvSpPr/>
          <p:nvPr/>
        </p:nvSpPr>
        <p:spPr>
          <a:xfrm>
            <a:off x="4846320" y="1513332"/>
            <a:ext cx="4069080" cy="283464"/>
          </a:xfrm>
          <a:prstGeom prst="roundRect">
            <a:avLst>
              <a:gd name="adj" fmla="val 16129"/>
            </a:avLst>
          </a:prstGeom>
          <a:solidFill>
            <a:srgbClr val="37B79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 Avez-vous des questions ? »</a:t>
            </a:r>
            <a:endParaRPr lang="en-US" sz="1050" dirty="0"/>
          </a:p>
        </p:txBody>
      </p:sp>
      <p:sp>
        <p:nvSpPr>
          <p:cNvPr id="41" name="Text 37"/>
          <p:cNvSpPr/>
          <p:nvPr/>
        </p:nvSpPr>
        <p:spPr>
          <a:xfrm>
            <a:off x="4846320" y="1837944"/>
            <a:ext cx="4069080" cy="283464"/>
          </a:xfrm>
          <a:prstGeom prst="roundRect">
            <a:avLst>
              <a:gd name="adj" fmla="val 16129"/>
            </a:avLst>
          </a:prstGeom>
          <a:solidFill>
            <a:srgbClr val="37B79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présenter, annoncer le déroulé et la durée</a:t>
            </a:r>
            <a:endParaRPr lang="en-US" sz="1050" dirty="0"/>
          </a:p>
        </p:txBody>
      </p:sp>
      <p:sp>
        <p:nvSpPr>
          <p:cNvPr id="42" name="Text 38"/>
          <p:cNvSpPr/>
          <p:nvPr/>
        </p:nvSpPr>
        <p:spPr>
          <a:xfrm>
            <a:off x="4846320" y="2162556"/>
            <a:ext cx="4069080" cy="283464"/>
          </a:xfrm>
          <a:prstGeom prst="roundRect">
            <a:avLst>
              <a:gd name="adj" fmla="val 16129"/>
            </a:avLst>
          </a:prstGeom>
          <a:solidFill>
            <a:srgbClr val="37B79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Présenter le poste : missions, horaires, week-ends, salaire</a:t>
            </a:r>
            <a:endParaRPr lang="en-US" sz="1050" dirty="0"/>
          </a:p>
        </p:txBody>
      </p:sp>
      <p:sp>
        <p:nvSpPr>
          <p:cNvPr id="43" name="Text 39"/>
          <p:cNvSpPr/>
          <p:nvPr/>
        </p:nvSpPr>
        <p:spPr>
          <a:xfrm>
            <a:off x="4846320" y="2487168"/>
            <a:ext cx="4069080" cy="283464"/>
          </a:xfrm>
          <a:prstGeom prst="roundRect">
            <a:avLst>
              <a:gd name="adj" fmla="val 16129"/>
            </a:avLst>
          </a:prstGeom>
          <a:solidFill>
            <a:srgbClr val="37B79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 Pourquoi REBOND &amp; CO, et pourquoi ce poste ? »</a:t>
            </a:r>
            <a:endParaRPr lang="en-US" sz="1050" dirty="0"/>
          </a:p>
        </p:txBody>
      </p:sp>
      <p:sp>
        <p:nvSpPr>
          <p:cNvPr id="44" name="Text 40"/>
          <p:cNvSpPr/>
          <p:nvPr/>
        </p:nvSpPr>
        <p:spPr>
          <a:xfrm>
            <a:off x="4846320" y="2811780"/>
            <a:ext cx="4069080" cy="283464"/>
          </a:xfrm>
          <a:prstGeom prst="roundRect">
            <a:avLst>
              <a:gd name="adj" fmla="val 16129"/>
            </a:avLst>
          </a:prstGeom>
          <a:solidFill>
            <a:srgbClr val="37B79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Remercier, raccompagner</a:t>
            </a:r>
            <a:endParaRPr lang="en-US" sz="1050" dirty="0"/>
          </a:p>
        </p:txBody>
      </p:sp>
      <p:sp>
        <p:nvSpPr>
          <p:cNvPr id="45" name="Text 41"/>
          <p:cNvSpPr/>
          <p:nvPr/>
        </p:nvSpPr>
        <p:spPr>
          <a:xfrm>
            <a:off x="4846320" y="3136392"/>
            <a:ext cx="4069080" cy="283464"/>
          </a:xfrm>
          <a:prstGeom prst="roundRect">
            <a:avLst>
              <a:gd name="adj" fmla="val 16129"/>
            </a:avLst>
          </a:prstGeom>
          <a:solidFill>
            <a:srgbClr val="37B79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 Racontez-moi une fois où un client était mécontent »</a:t>
            </a:r>
            <a:endParaRPr lang="en-US" sz="1050" dirty="0"/>
          </a:p>
        </p:txBody>
      </p:sp>
      <p:sp>
        <p:nvSpPr>
          <p:cNvPr id="46" name="Text 42"/>
          <p:cNvSpPr/>
          <p:nvPr/>
        </p:nvSpPr>
        <p:spPr>
          <a:xfrm>
            <a:off x="4846320" y="3461004"/>
            <a:ext cx="4069080" cy="283464"/>
          </a:xfrm>
          <a:prstGeom prst="roundRect">
            <a:avLst>
              <a:gd name="adj" fmla="val 16129"/>
            </a:avLst>
          </a:prstGeom>
          <a:solidFill>
            <a:srgbClr val="37B79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Mettre à l’aise : un verre d’eau, deux mots sur le trajet</a:t>
            </a:r>
            <a:endParaRPr lang="en-US" sz="1050" dirty="0"/>
          </a:p>
        </p:txBody>
      </p:sp>
      <p:sp>
        <p:nvSpPr>
          <p:cNvPr id="47" name="Text 43"/>
          <p:cNvSpPr/>
          <p:nvPr/>
        </p:nvSpPr>
        <p:spPr>
          <a:xfrm>
            <a:off x="4846320" y="3785616"/>
            <a:ext cx="4069080" cy="283464"/>
          </a:xfrm>
          <a:prstGeom prst="roundRect">
            <a:avLst>
              <a:gd name="adj" fmla="val 16129"/>
            </a:avLst>
          </a:prstGeom>
          <a:solidFill>
            <a:srgbClr val="37B79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Annoncer la suite : « Je vous appelle vendredi »</a:t>
            </a:r>
            <a:endParaRPr lang="en-US" sz="1050" dirty="0"/>
          </a:p>
        </p:txBody>
      </p:sp>
      <p:sp>
        <p:nvSpPr>
          <p:cNvPr id="48" name="Text 44"/>
          <p:cNvSpPr/>
          <p:nvPr/>
        </p:nvSpPr>
        <p:spPr>
          <a:xfrm>
            <a:off x="4846320" y="4110228"/>
            <a:ext cx="4069080" cy="283464"/>
          </a:xfrm>
          <a:prstGeom prst="roundRect">
            <a:avLst>
              <a:gd name="adj" fmla="val 16129"/>
            </a:avLst>
          </a:prstGeom>
          <a:solidFill>
            <a:srgbClr val="37B79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 Présentez-vous, en quelques minutes »</a:t>
            </a:r>
            <a:endParaRPr lang="en-US" sz="1050" dirty="0"/>
          </a:p>
        </p:txBody>
      </p:sp>
      <p:sp>
        <p:nvSpPr>
          <p:cNvPr id="49" name="Text 45"/>
          <p:cNvSpPr txBox="1"/>
          <p:nvPr/>
        </p:nvSpPr>
        <p:spPr>
          <a:xfrm>
            <a:off x="411480" y="448056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 juste après, que fait le recruteur ?</a:t>
            </a:r>
            <a:endParaRPr lang="fr-FR" sz="1100" dirty="0"/>
          </a:p>
        </p:txBody>
      </p:sp>
      <p:sp>
        <p:nvSpPr>
          <p:cNvPr id="50" name="Text 46"/>
          <p:cNvSpPr/>
          <p:nvPr/>
        </p:nvSpPr>
        <p:spPr>
          <a:xfrm>
            <a:off x="4023360" y="4480560"/>
            <a:ext cx="4892040" cy="27432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Exercice 6 · Adapter un poste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Recruter · Exercices · AMUM 7 et MEM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chaque situation : deux adaptations possibles, et qui peut vous aider à les mettre en place.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411480" y="1188720"/>
            <a:ext cx="4160520" cy="1143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411480" y="1188720"/>
            <a:ext cx="4160520" cy="310896"/>
          </a:xfrm>
          <a:prstGeom prst="roundRect">
            <a:avLst>
              <a:gd name="adj" fmla="val 14706"/>
            </a:avLst>
          </a:prstGeom>
          <a:solidFill>
            <a:srgbClr val="0F9D8A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521208" y="1188720"/>
            <a:ext cx="3941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· Samia</a:t>
            </a:r>
            <a:endParaRPr lang="fr-FR" sz="1150" dirty="0"/>
          </a:p>
        </p:txBody>
      </p:sp>
      <p:sp>
        <p:nvSpPr>
          <p:cNvPr id="12" name="Text 8"/>
          <p:cNvSpPr txBox="1"/>
          <p:nvPr/>
        </p:nvSpPr>
        <p:spPr>
          <a:xfrm>
            <a:off x="521208" y="1572768"/>
            <a:ext cx="3941064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fr-FR" altLang="en-US" sz="11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Elle ne peut pas porter plus de 10 kg. Chaque mardi, la livraison des boissons du snack : des packs de 9 kg et des fûts de 20 kg.</a:t>
            </a:r>
            <a:endParaRPr lang="fr-FR" sz="1150" dirty="0"/>
          </a:p>
        </p:txBody>
      </p:sp>
      <p:sp>
        <p:nvSpPr>
          <p:cNvPr id="13" name="Text 9"/>
          <p:cNvSpPr txBox="1"/>
          <p:nvPr/>
        </p:nvSpPr>
        <p:spPr>
          <a:xfrm>
            <a:off x="411480" y="2450592"/>
            <a:ext cx="4160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Deux adaptations</a:t>
            </a:r>
            <a:endParaRPr lang="fr-FR" sz="1150" dirty="0"/>
          </a:p>
        </p:txBody>
      </p:sp>
      <p:sp>
        <p:nvSpPr>
          <p:cNvPr id="14" name="Text 10"/>
          <p:cNvSpPr/>
          <p:nvPr/>
        </p:nvSpPr>
        <p:spPr>
          <a:xfrm>
            <a:off x="411480" y="2706624"/>
            <a:ext cx="4160520" cy="105156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15" name="Text 11"/>
          <p:cNvSpPr txBox="1"/>
          <p:nvPr/>
        </p:nvSpPr>
        <p:spPr>
          <a:xfrm>
            <a:off x="411480" y="3840480"/>
            <a:ext cx="4160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 peut aider ?</a:t>
            </a:r>
            <a:endParaRPr lang="fr-FR" sz="1150" dirty="0"/>
          </a:p>
        </p:txBody>
      </p:sp>
      <p:sp>
        <p:nvSpPr>
          <p:cNvPr id="16" name="Text 12"/>
          <p:cNvSpPr/>
          <p:nvPr/>
        </p:nvSpPr>
        <p:spPr>
          <a:xfrm>
            <a:off x="411480" y="4096512"/>
            <a:ext cx="4160520" cy="64008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4754880" y="1188720"/>
            <a:ext cx="4160520" cy="1143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4754880" y="1188720"/>
            <a:ext cx="4160520" cy="310896"/>
          </a:xfrm>
          <a:prstGeom prst="roundRect">
            <a:avLst>
              <a:gd name="adj" fmla="val 14706"/>
            </a:avLst>
          </a:prstGeom>
          <a:solidFill>
            <a:srgbClr val="0E7490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4864608" y="1188720"/>
            <a:ext cx="3941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· Karim</a:t>
            </a:r>
            <a:endParaRPr lang="fr-FR" sz="1150" dirty="0"/>
          </a:p>
        </p:txBody>
      </p:sp>
      <p:sp>
        <p:nvSpPr>
          <p:cNvPr id="20" name="Text 16"/>
          <p:cNvSpPr txBox="1"/>
          <p:nvPr/>
        </p:nvSpPr>
        <p:spPr>
          <a:xfrm>
            <a:off x="4864608" y="1572768"/>
            <a:ext cx="3941064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fr-FR" altLang="en-US" sz="11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Malentendant, appareillé, il postule à l’accueil. Le téléphone sonne souvent, et le parc est bruyant.</a:t>
            </a:r>
            <a:endParaRPr lang="fr-FR" sz="1150" dirty="0"/>
          </a:p>
        </p:txBody>
      </p:sp>
      <p:sp>
        <p:nvSpPr>
          <p:cNvPr id="21" name="Text 17"/>
          <p:cNvSpPr txBox="1"/>
          <p:nvPr/>
        </p:nvSpPr>
        <p:spPr>
          <a:xfrm>
            <a:off x="4754880" y="2450592"/>
            <a:ext cx="4160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Deux adaptations</a:t>
            </a:r>
            <a:endParaRPr lang="fr-FR" sz="1150" dirty="0"/>
          </a:p>
        </p:txBody>
      </p:sp>
      <p:sp>
        <p:nvSpPr>
          <p:cNvPr id="22" name="Text 18"/>
          <p:cNvSpPr/>
          <p:nvPr/>
        </p:nvSpPr>
        <p:spPr>
          <a:xfrm>
            <a:off x="4754880" y="2706624"/>
            <a:ext cx="4160520" cy="105156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3" name="Text 19"/>
          <p:cNvSpPr txBox="1"/>
          <p:nvPr/>
        </p:nvSpPr>
        <p:spPr>
          <a:xfrm>
            <a:off x="4754880" y="3840480"/>
            <a:ext cx="4160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 peut aider ?</a:t>
            </a:r>
            <a:endParaRPr lang="fr-FR" sz="1150" dirty="0"/>
          </a:p>
        </p:txBody>
      </p:sp>
      <p:sp>
        <p:nvSpPr>
          <p:cNvPr id="24" name="Text 20"/>
          <p:cNvSpPr/>
          <p:nvPr/>
        </p:nvSpPr>
        <p:spPr>
          <a:xfrm>
            <a:off x="4754880" y="4096512"/>
            <a:ext cx="4160520" cy="64008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Jeux de rôle · Le guide du recruteur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Recruter · Exercices · AMUM 7 et MEM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Dix minutes, les cinq temps, dans l’ordre. Préparez vos questions ; puis, juste après, remplissez votre grille (diapositive 12).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411480" y="1188720"/>
            <a:ext cx="2240280" cy="566928"/>
          </a:xfrm>
          <a:prstGeom prst="roundRect">
            <a:avLst>
              <a:gd name="adj" fmla="val 8065"/>
            </a:avLst>
          </a:prstGeom>
          <a:solidFill>
            <a:srgbClr val="1E6FB5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502920" y="1188720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Accueillir · 1 min</a:t>
            </a:r>
            <a:endParaRPr lang="fr-FR" sz="1200" dirty="0"/>
          </a:p>
        </p:txBody>
      </p:sp>
      <p:sp>
        <p:nvSpPr>
          <p:cNvPr id="11" name="Shape 7"/>
          <p:cNvSpPr/>
          <p:nvPr/>
        </p:nvSpPr>
        <p:spPr>
          <a:xfrm>
            <a:off x="2697480" y="1188720"/>
            <a:ext cx="6217920" cy="566928"/>
          </a:xfrm>
          <a:prstGeom prst="roundRect">
            <a:avLst>
              <a:gd name="adj" fmla="val 8065"/>
            </a:avLst>
          </a:prstGeom>
          <a:solidFill>
            <a:srgbClr val="F4F8FC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2816352" y="1188720"/>
            <a:ext cx="6035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 Bonjour, je suis… Nous avons dix minutes : vous vous présentez, je vous pose quelques questions, puis je vous présente le poste. »</a:t>
            </a:r>
            <a:endParaRPr lang="fr-FR" sz="1100" dirty="0"/>
          </a:p>
        </p:txBody>
      </p:sp>
      <p:sp>
        <p:nvSpPr>
          <p:cNvPr id="13" name="Shape 9"/>
          <p:cNvSpPr/>
          <p:nvPr/>
        </p:nvSpPr>
        <p:spPr>
          <a:xfrm>
            <a:off x="411480" y="1828800"/>
            <a:ext cx="2240280" cy="566928"/>
          </a:xfrm>
          <a:prstGeom prst="roundRect">
            <a:avLst>
              <a:gd name="adj" fmla="val 8065"/>
            </a:avLst>
          </a:prstGeom>
          <a:solidFill>
            <a:srgbClr val="069EBF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502920" y="1828800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Faire parler · 2 min</a:t>
            </a:r>
            <a:endParaRPr lang="fr-FR" sz="1200" dirty="0"/>
          </a:p>
        </p:txBody>
      </p:sp>
      <p:sp>
        <p:nvSpPr>
          <p:cNvPr id="15" name="Shape 11"/>
          <p:cNvSpPr/>
          <p:nvPr/>
        </p:nvSpPr>
        <p:spPr>
          <a:xfrm>
            <a:off x="2697480" y="1828800"/>
            <a:ext cx="6217920" cy="566928"/>
          </a:xfrm>
          <a:prstGeom prst="roundRect">
            <a:avLst>
              <a:gd name="adj" fmla="val 8065"/>
            </a:avLst>
          </a:prstGeom>
          <a:solidFill>
            <a:srgbClr val="F4F8FC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2816352" y="1828800"/>
            <a:ext cx="6035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 Présentez-vous en quelques mots. » « Qu’est-ce qui vous donne envie de travailler chez REBOND &amp; CO cet été ? »</a:t>
            </a:r>
            <a:endParaRPr lang="fr-FR" sz="1100" dirty="0"/>
          </a:p>
        </p:txBody>
      </p:sp>
      <p:sp>
        <p:nvSpPr>
          <p:cNvPr id="17" name="Shape 13"/>
          <p:cNvSpPr/>
          <p:nvPr/>
        </p:nvSpPr>
        <p:spPr>
          <a:xfrm>
            <a:off x="411480" y="2468880"/>
            <a:ext cx="2240280" cy="822960"/>
          </a:xfrm>
          <a:prstGeom prst="roundRect">
            <a:avLst>
              <a:gd name="adj" fmla="val 5556"/>
            </a:avLst>
          </a:prstGeom>
          <a:solidFill>
            <a:srgbClr val="37B795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502920" y="246888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Explorer · 4 min</a:t>
            </a:r>
            <a:endParaRPr lang="fr-FR" sz="1200" dirty="0"/>
          </a:p>
        </p:txBody>
      </p:sp>
      <p:sp>
        <p:nvSpPr>
          <p:cNvPr id="19" name="Shape 15"/>
          <p:cNvSpPr/>
          <p:nvPr/>
        </p:nvSpPr>
        <p:spPr>
          <a:xfrm>
            <a:off x="2697480" y="2468880"/>
            <a:ext cx="6217920" cy="822960"/>
          </a:xfrm>
          <a:prstGeom prst="roundRect">
            <a:avLst>
              <a:gd name="adj" fmla="val 5556"/>
            </a:avLst>
          </a:prstGeom>
          <a:solidFill>
            <a:srgbClr val="F4F8FC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2816352" y="2468880"/>
            <a:ext cx="6035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 Racontez-moi une fois où un client était mécontent. » (Que s’est-il passé ? Votre rôle ? Qu’avez-vous fait, vous ? Comment ça s’est fini ?) Puis : « Dix familles attendent au snack, la machine à crêpes tombe en panne. Que faites-vous ? »</a:t>
            </a:r>
            <a:endParaRPr lang="fr-FR" sz="1100" dirty="0"/>
          </a:p>
        </p:txBody>
      </p:sp>
      <p:sp>
        <p:nvSpPr>
          <p:cNvPr id="21" name="Shape 17"/>
          <p:cNvSpPr/>
          <p:nvPr/>
        </p:nvSpPr>
        <p:spPr>
          <a:xfrm>
            <a:off x="411480" y="3364992"/>
            <a:ext cx="2240280" cy="822960"/>
          </a:xfrm>
          <a:prstGeom prst="roundRect">
            <a:avLst>
              <a:gd name="adj" fmla="val 5556"/>
            </a:avLst>
          </a:prstGeom>
          <a:solidFill>
            <a:srgbClr val="F97316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502920" y="3364992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Présenter le poste · 2 min</a:t>
            </a:r>
            <a:endParaRPr lang="fr-FR" sz="1200" dirty="0"/>
          </a:p>
        </p:txBody>
      </p:sp>
      <p:sp>
        <p:nvSpPr>
          <p:cNvPr id="23" name="Shape 19"/>
          <p:cNvSpPr/>
          <p:nvPr/>
        </p:nvSpPr>
        <p:spPr>
          <a:xfrm>
            <a:off x="2697480" y="3364992"/>
            <a:ext cx="6217920" cy="822960"/>
          </a:xfrm>
          <a:prstGeom prst="roundRect">
            <a:avLst>
              <a:gd name="adj" fmla="val 5556"/>
            </a:avLst>
          </a:prstGeom>
          <a:solidFill>
            <a:srgbClr val="F4F8FC"/>
          </a:solidFill>
          <a:ln/>
        </p:spPr>
      </p:sp>
      <p:sp>
        <p:nvSpPr>
          <p:cNvPr id="24" name="Text 20"/>
          <p:cNvSpPr txBox="1"/>
          <p:nvPr/>
        </p:nvSpPr>
        <p:spPr>
          <a:xfrm>
            <a:off x="2816352" y="3364992"/>
            <a:ext cx="6035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Accueil et snack ; du 6 juillet au 29 août ; 35 h, 5 jours sur 7 dont les week-ends ; 9 h 30 – 19 h 30 en roulement ; la livraison des boissons le mardi ; salaire selon la convention, prime de fin de saison.</a:t>
            </a:r>
            <a:endParaRPr lang="fr-FR" sz="1100" dirty="0"/>
          </a:p>
        </p:txBody>
      </p:sp>
      <p:sp>
        <p:nvSpPr>
          <p:cNvPr id="25" name="Shape 21"/>
          <p:cNvSpPr/>
          <p:nvPr/>
        </p:nvSpPr>
        <p:spPr>
          <a:xfrm>
            <a:off x="411480" y="4261104"/>
            <a:ext cx="2240280" cy="566928"/>
          </a:xfrm>
          <a:prstGeom prst="roundRect">
            <a:avLst>
              <a:gd name="adj" fmla="val 8065"/>
            </a:avLst>
          </a:prstGeom>
          <a:solidFill>
            <a:srgbClr val="1A3A5C"/>
          </a:solidFill>
          <a:ln/>
        </p:spPr>
      </p:sp>
      <p:sp>
        <p:nvSpPr>
          <p:cNvPr id="26" name="Text 22"/>
          <p:cNvSpPr txBox="1"/>
          <p:nvPr/>
        </p:nvSpPr>
        <p:spPr>
          <a:xfrm>
            <a:off x="502920" y="4261104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Conclure · 1 min</a:t>
            </a:r>
            <a:endParaRPr lang="fr-FR" sz="1200" dirty="0"/>
          </a:p>
        </p:txBody>
      </p:sp>
      <p:sp>
        <p:nvSpPr>
          <p:cNvPr id="27" name="Shape 23"/>
          <p:cNvSpPr/>
          <p:nvPr/>
        </p:nvSpPr>
        <p:spPr>
          <a:xfrm>
            <a:off x="2697480" y="4261104"/>
            <a:ext cx="6217920" cy="566928"/>
          </a:xfrm>
          <a:prstGeom prst="roundRect">
            <a:avLst>
              <a:gd name="adj" fmla="val 8065"/>
            </a:avLst>
          </a:prstGeom>
          <a:solidFill>
            <a:srgbClr val="F4F8FC"/>
          </a:solidFill>
          <a:ln/>
        </p:spPr>
      </p:sp>
      <p:sp>
        <p:nvSpPr>
          <p:cNvPr id="28" name="Text 24"/>
          <p:cNvSpPr txBox="1"/>
          <p:nvPr/>
        </p:nvSpPr>
        <p:spPr>
          <a:xfrm>
            <a:off x="2816352" y="4261104"/>
            <a:ext cx="6035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 Avez-vous des questions ? » « Nous vous répondons vendredi. » Merci, au revoir.</a:t>
            </a:r>
            <a:endParaRPr lang="fr-FR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Jeux de rôle · Carte candidat · Hugo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Recruter · Exercices · AMUM 7 et MEM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fr-FR" sz="800" dirty="0"/>
          </a:p>
        </p:txBody>
      </p:sp>
      <p:sp>
        <p:nvSpPr>
          <p:cNvPr id="8" name="Shape 4"/>
          <p:cNvSpPr/>
          <p:nvPr/>
        </p:nvSpPr>
        <p:spPr>
          <a:xfrm>
            <a:off x="411480" y="1143000"/>
            <a:ext cx="8503920" cy="457200"/>
          </a:xfrm>
          <a:prstGeom prst="roundRect">
            <a:avLst>
              <a:gd name="adj" fmla="val 10000"/>
            </a:avLst>
          </a:prstGeom>
          <a:solidFill>
            <a:srgbClr val="2563EB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548640" y="11430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Vous êtes Hugo Martin. Ne montrez pas cette carte.</a:t>
            </a:r>
            <a:endParaRPr lang="fr-FR" sz="1500" dirty="0"/>
          </a:p>
        </p:txBody>
      </p:sp>
      <p:sp>
        <p:nvSpPr>
          <p:cNvPr id="10" name="Shape 6"/>
          <p:cNvSpPr/>
          <p:nvPr/>
        </p:nvSpPr>
        <p:spPr>
          <a:xfrm>
            <a:off x="411480" y="1737360"/>
            <a:ext cx="4160520" cy="141732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411480" y="1737360"/>
            <a:ext cx="4160520" cy="310896"/>
          </a:xfrm>
          <a:prstGeom prst="roundRect">
            <a:avLst>
              <a:gd name="adj" fmla="val 14706"/>
            </a:avLst>
          </a:prstGeom>
          <a:solidFill>
            <a:srgbClr val="1A3A5C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521208" y="1737360"/>
            <a:ext cx="3941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dit votre CV</a:t>
            </a:r>
            <a:endParaRPr lang="fr-FR" sz="1150" dirty="0"/>
          </a:p>
        </p:txBody>
      </p:sp>
      <p:sp>
        <p:nvSpPr>
          <p:cNvPr id="13" name="Text 9"/>
          <p:cNvSpPr txBox="1"/>
          <p:nvPr/>
        </p:nvSpPr>
        <p:spPr>
          <a:xfrm>
            <a:off x="521208" y="2121408"/>
            <a:ext cx="3941064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fr-FR" altLang="en-US" sz="12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Équipier en restauration rapide, 6 mois, les week-ends ; vendeur saisonnier à la caisse, été 2026 ; BTS MCO, 1re année ; formé à l’hygiène. Disponible du 1er juillet au 31 août, week-ends compris.</a:t>
            </a:r>
            <a:endParaRPr lang="fr-FR" sz="1200" dirty="0"/>
          </a:p>
        </p:txBody>
      </p:sp>
      <p:sp>
        <p:nvSpPr>
          <p:cNvPr id="14" name="Shape 10"/>
          <p:cNvSpPr/>
          <p:nvPr/>
        </p:nvSpPr>
        <p:spPr>
          <a:xfrm>
            <a:off x="4754880" y="1737360"/>
            <a:ext cx="4160520" cy="141732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754880" y="1737360"/>
            <a:ext cx="4160520" cy="310896"/>
          </a:xfrm>
          <a:prstGeom prst="roundRect">
            <a:avLst>
              <a:gd name="adj" fmla="val 14706"/>
            </a:avLst>
          </a:prstGeom>
          <a:solidFill>
            <a:srgbClr val="64748B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4864608" y="1737360"/>
            <a:ext cx="3941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Votre attitude</a:t>
            </a:r>
            <a:endParaRPr lang="fr-FR" sz="1150" dirty="0"/>
          </a:p>
        </p:txBody>
      </p:sp>
      <p:sp>
        <p:nvSpPr>
          <p:cNvPr id="17" name="Text 13"/>
          <p:cNvSpPr txBox="1"/>
          <p:nvPr/>
        </p:nvSpPr>
        <p:spPr>
          <a:xfrm>
            <a:off x="4864608" y="2121408"/>
            <a:ext cx="3941064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fr-FR" altLang="en-US" sz="12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l’aise, souriant, un peu trop sûr de vous. Vous répondez vite, parfois à côté.</a:t>
            </a:r>
            <a:endParaRPr lang="fr-FR" sz="1250" dirty="0"/>
          </a:p>
        </p:txBody>
      </p:sp>
      <p:sp>
        <p:nvSpPr>
          <p:cNvPr id="18" name="Shape 14"/>
          <p:cNvSpPr/>
          <p:nvPr/>
        </p:nvSpPr>
        <p:spPr>
          <a:xfrm>
            <a:off x="411480" y="3291840"/>
            <a:ext cx="4160520" cy="141732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11480" y="3291840"/>
            <a:ext cx="4160520" cy="310896"/>
          </a:xfrm>
          <a:prstGeom prst="roundRect">
            <a:avLst>
              <a:gd name="adj" fmla="val 14706"/>
            </a:avLst>
          </a:prstGeom>
          <a:solidFill>
            <a:srgbClr val="37B795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521208" y="3291840"/>
            <a:ext cx="3941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Votre histoire, si on vous la demande</a:t>
            </a:r>
            <a:endParaRPr lang="fr-FR" sz="1150" dirty="0"/>
          </a:p>
        </p:txBody>
      </p:sp>
      <p:sp>
        <p:nvSpPr>
          <p:cNvPr id="21" name="Text 17"/>
          <p:cNvSpPr txBox="1"/>
          <p:nvPr/>
        </p:nvSpPr>
        <p:spPr>
          <a:xfrm>
            <a:off x="521208" y="3675888"/>
            <a:ext cx="3941064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fr-FR" altLang="en-US" sz="12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samedi, au fast-food, une commande oubliée : le client s’énerve. Vous vous excusez, vous refaites la commande en priorité et, avec l’accord du manager, vous offrez la boisson. Il repart calme.</a:t>
            </a:r>
            <a:endParaRPr lang="fr-FR" sz="1200" dirty="0"/>
          </a:p>
        </p:txBody>
      </p:sp>
      <p:sp>
        <p:nvSpPr>
          <p:cNvPr id="22" name="Shape 18"/>
          <p:cNvSpPr/>
          <p:nvPr/>
        </p:nvSpPr>
        <p:spPr>
          <a:xfrm>
            <a:off x="4754880" y="3291840"/>
            <a:ext cx="4160520" cy="141732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4754880" y="3291840"/>
            <a:ext cx="4160520" cy="310896"/>
          </a:xfrm>
          <a:prstGeom prst="roundRect">
            <a:avLst>
              <a:gd name="adj" fmla="val 14706"/>
            </a:avLst>
          </a:prstGeom>
          <a:solidFill>
            <a:srgbClr val="EF4444"/>
          </a:solidFill>
          <a:ln/>
        </p:spPr>
      </p:sp>
      <p:sp>
        <p:nvSpPr>
          <p:cNvPr id="24" name="Text 20"/>
          <p:cNvSpPr txBox="1"/>
          <p:nvPr/>
        </p:nvSpPr>
        <p:spPr>
          <a:xfrm>
            <a:off x="4864608" y="3291840"/>
            <a:ext cx="3941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Votre secret</a:t>
            </a:r>
            <a:endParaRPr lang="fr-FR" sz="1150" dirty="0"/>
          </a:p>
        </p:txBody>
      </p:sp>
      <p:sp>
        <p:nvSpPr>
          <p:cNvPr id="25" name="Text 21"/>
          <p:cNvSpPr txBox="1"/>
          <p:nvPr/>
        </p:nvSpPr>
        <p:spPr>
          <a:xfrm>
            <a:off x="4864608" y="3675888"/>
            <a:ext cx="3941064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fr-FR" altLang="en-US" sz="12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mardi et le jeudi soir, vous travaillez dans un restaurant à partir de 19 h. Vous n’en parlez QUE si le recruteur présente les horaires (jusqu’à 19 h 30). Alors, vous demandez si vous pouvez partir à 18 h 30 ces soirs-là.</a:t>
            </a:r>
            <a:endParaRPr lang="fr-FR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Jeux de rôle · Carte candidate · Samia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Recruter · Exercices · AMUM 7 et MEM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fr-FR" sz="800" dirty="0"/>
          </a:p>
        </p:txBody>
      </p:sp>
      <p:sp>
        <p:nvSpPr>
          <p:cNvPr id="8" name="Shape 4"/>
          <p:cNvSpPr/>
          <p:nvPr/>
        </p:nvSpPr>
        <p:spPr>
          <a:xfrm>
            <a:off x="411480" y="1143000"/>
            <a:ext cx="8503920" cy="457200"/>
          </a:xfrm>
          <a:prstGeom prst="roundRect">
            <a:avLst>
              <a:gd name="adj" fmla="val 10000"/>
            </a:avLst>
          </a:prstGeom>
          <a:solidFill>
            <a:srgbClr val="0F9D8A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548640" y="11430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Vous êtes Samia Benali. Ne montrez pas cette carte.</a:t>
            </a:r>
            <a:endParaRPr lang="fr-FR" sz="1500" dirty="0"/>
          </a:p>
        </p:txBody>
      </p:sp>
      <p:sp>
        <p:nvSpPr>
          <p:cNvPr id="10" name="Shape 6"/>
          <p:cNvSpPr/>
          <p:nvPr/>
        </p:nvSpPr>
        <p:spPr>
          <a:xfrm>
            <a:off x="411480" y="1737360"/>
            <a:ext cx="4160520" cy="141732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411480" y="1737360"/>
            <a:ext cx="4160520" cy="310896"/>
          </a:xfrm>
          <a:prstGeom prst="roundRect">
            <a:avLst>
              <a:gd name="adj" fmla="val 14706"/>
            </a:avLst>
          </a:prstGeom>
          <a:solidFill>
            <a:srgbClr val="1A3A5C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521208" y="1737360"/>
            <a:ext cx="3941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dit votre CV</a:t>
            </a:r>
            <a:endParaRPr lang="fr-FR" sz="1150" dirty="0"/>
          </a:p>
        </p:txBody>
      </p:sp>
      <p:sp>
        <p:nvSpPr>
          <p:cNvPr id="13" name="Text 9"/>
          <p:cNvSpPr txBox="1"/>
          <p:nvPr/>
        </p:nvSpPr>
        <p:spPr>
          <a:xfrm>
            <a:off x="521208" y="2121408"/>
            <a:ext cx="3941064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fr-FR" altLang="en-US" sz="12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Hôtesse de caisse en supermarché, 5 ans ; vente au rayon boulangerie, 1 an ; formation à l’hygiène alimentaire (HACCP). Disponible tout l’été, week-ends compris.</a:t>
            </a:r>
            <a:endParaRPr lang="fr-FR" sz="1200" dirty="0"/>
          </a:p>
        </p:txBody>
      </p:sp>
      <p:sp>
        <p:nvSpPr>
          <p:cNvPr id="14" name="Shape 10"/>
          <p:cNvSpPr/>
          <p:nvPr/>
        </p:nvSpPr>
        <p:spPr>
          <a:xfrm>
            <a:off x="4754880" y="1737360"/>
            <a:ext cx="4160520" cy="141732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754880" y="1737360"/>
            <a:ext cx="4160520" cy="310896"/>
          </a:xfrm>
          <a:prstGeom prst="roundRect">
            <a:avLst>
              <a:gd name="adj" fmla="val 14706"/>
            </a:avLst>
          </a:prstGeom>
          <a:solidFill>
            <a:srgbClr val="64748B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4864608" y="1737360"/>
            <a:ext cx="3941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Votre attitude</a:t>
            </a:r>
            <a:endParaRPr lang="fr-FR" sz="1150" dirty="0"/>
          </a:p>
        </p:txBody>
      </p:sp>
      <p:sp>
        <p:nvSpPr>
          <p:cNvPr id="17" name="Text 13"/>
          <p:cNvSpPr txBox="1"/>
          <p:nvPr/>
        </p:nvSpPr>
        <p:spPr>
          <a:xfrm>
            <a:off x="4864608" y="2121408"/>
            <a:ext cx="3941064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fr-FR" altLang="en-US" sz="12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Calme, précise, un peu réservée au début. Vous vous détendez si le recruteur vous met à l’aise.</a:t>
            </a:r>
            <a:endParaRPr lang="fr-FR" sz="1250" dirty="0"/>
          </a:p>
        </p:txBody>
      </p:sp>
      <p:sp>
        <p:nvSpPr>
          <p:cNvPr id="18" name="Shape 14"/>
          <p:cNvSpPr/>
          <p:nvPr/>
        </p:nvSpPr>
        <p:spPr>
          <a:xfrm>
            <a:off x="411480" y="3291840"/>
            <a:ext cx="4160520" cy="141732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11480" y="3291840"/>
            <a:ext cx="4160520" cy="310896"/>
          </a:xfrm>
          <a:prstGeom prst="roundRect">
            <a:avLst>
              <a:gd name="adj" fmla="val 14706"/>
            </a:avLst>
          </a:prstGeom>
          <a:solidFill>
            <a:srgbClr val="37B795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521208" y="3291840"/>
            <a:ext cx="3941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Votre histoire, si on vous la demande</a:t>
            </a:r>
            <a:endParaRPr lang="fr-FR" sz="1150" dirty="0"/>
          </a:p>
        </p:txBody>
      </p:sp>
      <p:sp>
        <p:nvSpPr>
          <p:cNvPr id="21" name="Text 17"/>
          <p:cNvSpPr txBox="1"/>
          <p:nvPr/>
        </p:nvSpPr>
        <p:spPr>
          <a:xfrm>
            <a:off x="521208" y="3675888"/>
            <a:ext cx="3941064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fr-FR" altLang="en-US" sz="12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caisse, une cliente furieuse : le prix affiché était faux. Vous vérifiez au rayon, vous appliquez le prix affiché, comme le veut le magasin, puis vous prévenez votre responsable pour corriger l’étiquette.</a:t>
            </a:r>
            <a:endParaRPr lang="fr-FR" sz="1200" dirty="0"/>
          </a:p>
        </p:txBody>
      </p:sp>
      <p:sp>
        <p:nvSpPr>
          <p:cNvPr id="22" name="Shape 18"/>
          <p:cNvSpPr/>
          <p:nvPr/>
        </p:nvSpPr>
        <p:spPr>
          <a:xfrm>
            <a:off x="4754880" y="3291840"/>
            <a:ext cx="4160520" cy="141732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4754880" y="3291840"/>
            <a:ext cx="4160520" cy="310896"/>
          </a:xfrm>
          <a:prstGeom prst="roundRect">
            <a:avLst>
              <a:gd name="adj" fmla="val 14706"/>
            </a:avLst>
          </a:prstGeom>
          <a:solidFill>
            <a:srgbClr val="EF4444"/>
          </a:solidFill>
          <a:ln/>
        </p:spPr>
      </p:sp>
      <p:sp>
        <p:nvSpPr>
          <p:cNvPr id="24" name="Text 20"/>
          <p:cNvSpPr txBox="1"/>
          <p:nvPr/>
        </p:nvSpPr>
        <p:spPr>
          <a:xfrm>
            <a:off x="4864608" y="3291840"/>
            <a:ext cx="3941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Votre secret</a:t>
            </a:r>
            <a:endParaRPr lang="fr-FR" sz="1150" dirty="0"/>
          </a:p>
        </p:txBody>
      </p:sp>
      <p:sp>
        <p:nvSpPr>
          <p:cNvPr id="25" name="Text 21"/>
          <p:cNvSpPr txBox="1"/>
          <p:nvPr/>
        </p:nvSpPr>
        <p:spPr>
          <a:xfrm>
            <a:off x="4864608" y="3675888"/>
            <a:ext cx="3941064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fr-FR" altLang="en-US" sz="12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Vous avez une RQTH : vous ne pouvez pas porter plus de 10 kg. Vous en parlez si le recruteur présente les tâches (les livraisons). S’il demande « Qu’est-ce que vous avez ? », vous dites que vous préférez ne pas en parler, et vous dites ce dont vous avez besoin.</a:t>
            </a:r>
            <a:endParaRPr lang="fr-FR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Jeux de rôle · Carte candidat · Enzo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Recruter · Exercices · AMUM 7 et MEM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fr-FR" sz="800" dirty="0"/>
          </a:p>
        </p:txBody>
      </p:sp>
      <p:sp>
        <p:nvSpPr>
          <p:cNvPr id="8" name="Shape 4"/>
          <p:cNvSpPr/>
          <p:nvPr/>
        </p:nvSpPr>
        <p:spPr>
          <a:xfrm>
            <a:off x="411480" y="1143000"/>
            <a:ext cx="8503920" cy="457200"/>
          </a:xfrm>
          <a:prstGeom prst="roundRect">
            <a:avLst>
              <a:gd name="adj" fmla="val 10000"/>
            </a:avLst>
          </a:prstGeom>
          <a:solidFill>
            <a:srgbClr val="7C3AED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548640" y="11430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Vous êtes Enzo Petit. Ne montrez pas cette carte.</a:t>
            </a:r>
            <a:endParaRPr lang="fr-FR" sz="1500" dirty="0"/>
          </a:p>
        </p:txBody>
      </p:sp>
      <p:sp>
        <p:nvSpPr>
          <p:cNvPr id="10" name="Shape 6"/>
          <p:cNvSpPr/>
          <p:nvPr/>
        </p:nvSpPr>
        <p:spPr>
          <a:xfrm>
            <a:off x="411480" y="1737360"/>
            <a:ext cx="4160520" cy="141732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411480" y="1737360"/>
            <a:ext cx="4160520" cy="310896"/>
          </a:xfrm>
          <a:prstGeom prst="roundRect">
            <a:avLst>
              <a:gd name="adj" fmla="val 14706"/>
            </a:avLst>
          </a:prstGeom>
          <a:solidFill>
            <a:srgbClr val="1A3A5C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521208" y="1737360"/>
            <a:ext cx="3941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dit votre CV</a:t>
            </a:r>
            <a:endParaRPr lang="fr-FR" sz="1150" dirty="0"/>
          </a:p>
        </p:txBody>
      </p:sp>
      <p:sp>
        <p:nvSpPr>
          <p:cNvPr id="13" name="Text 9"/>
          <p:cNvSpPr txBox="1"/>
          <p:nvPr/>
        </p:nvSpPr>
        <p:spPr>
          <a:xfrm>
            <a:off x="521208" y="2121408"/>
            <a:ext cx="3941064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fr-FR" altLang="en-US" sz="12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Animateur en colonie de vacances, 2 étés ; aide en cuisine à la colonie ; BAFA ; bac général. Disponible tout l’été, week-ends compris.</a:t>
            </a:r>
            <a:endParaRPr lang="fr-FR" sz="1200" dirty="0"/>
          </a:p>
        </p:txBody>
      </p:sp>
      <p:sp>
        <p:nvSpPr>
          <p:cNvPr id="14" name="Shape 10"/>
          <p:cNvSpPr/>
          <p:nvPr/>
        </p:nvSpPr>
        <p:spPr>
          <a:xfrm>
            <a:off x="4754880" y="1737360"/>
            <a:ext cx="4160520" cy="141732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754880" y="1737360"/>
            <a:ext cx="4160520" cy="310896"/>
          </a:xfrm>
          <a:prstGeom prst="roundRect">
            <a:avLst>
              <a:gd name="adj" fmla="val 14706"/>
            </a:avLst>
          </a:prstGeom>
          <a:solidFill>
            <a:srgbClr val="64748B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4864608" y="1737360"/>
            <a:ext cx="3941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Votre attitude</a:t>
            </a:r>
            <a:endParaRPr lang="fr-FR" sz="1150" dirty="0"/>
          </a:p>
        </p:txBody>
      </p:sp>
      <p:sp>
        <p:nvSpPr>
          <p:cNvPr id="17" name="Text 13"/>
          <p:cNvSpPr txBox="1"/>
          <p:nvPr/>
        </p:nvSpPr>
        <p:spPr>
          <a:xfrm>
            <a:off x="4864608" y="2121408"/>
            <a:ext cx="3941064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fr-FR" altLang="en-US" sz="125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Très motivé, mais aux questions fermées, vous répondez en trois mots (« Oui. » « Ça va. »). Aux questions ouvertes, vous racontez volontiers.</a:t>
            </a:r>
            <a:endParaRPr lang="fr-FR" sz="1250" dirty="0"/>
          </a:p>
        </p:txBody>
      </p:sp>
      <p:sp>
        <p:nvSpPr>
          <p:cNvPr id="18" name="Shape 14"/>
          <p:cNvSpPr/>
          <p:nvPr/>
        </p:nvSpPr>
        <p:spPr>
          <a:xfrm>
            <a:off x="411480" y="3291840"/>
            <a:ext cx="4160520" cy="141732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11480" y="3291840"/>
            <a:ext cx="4160520" cy="310896"/>
          </a:xfrm>
          <a:prstGeom prst="roundRect">
            <a:avLst>
              <a:gd name="adj" fmla="val 14706"/>
            </a:avLst>
          </a:prstGeom>
          <a:solidFill>
            <a:srgbClr val="37B795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521208" y="3291840"/>
            <a:ext cx="3941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Votre histoire, si on vous la demande</a:t>
            </a:r>
            <a:endParaRPr lang="fr-FR" sz="1150" dirty="0"/>
          </a:p>
        </p:txBody>
      </p:sp>
      <p:sp>
        <p:nvSpPr>
          <p:cNvPr id="21" name="Text 17"/>
          <p:cNvSpPr txBox="1"/>
          <p:nvPr/>
        </p:nvSpPr>
        <p:spPr>
          <a:xfrm>
            <a:off x="521208" y="3675888"/>
            <a:ext cx="3941064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fr-FR" altLang="en-US" sz="12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colonie, un père mécontent : son fils a perdu sa casquette neuve. Vous l’écoutez, vous cherchez avec l’enfant, vous la retrouvez aux objets trouvés, et vous rappelez le père.</a:t>
            </a:r>
            <a:endParaRPr lang="fr-FR" sz="1200" dirty="0"/>
          </a:p>
        </p:txBody>
      </p:sp>
      <p:sp>
        <p:nvSpPr>
          <p:cNvPr id="22" name="Shape 18"/>
          <p:cNvSpPr/>
          <p:nvPr/>
        </p:nvSpPr>
        <p:spPr>
          <a:xfrm>
            <a:off x="4754880" y="3291840"/>
            <a:ext cx="4160520" cy="141732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4754880" y="3291840"/>
            <a:ext cx="4160520" cy="310896"/>
          </a:xfrm>
          <a:prstGeom prst="roundRect">
            <a:avLst>
              <a:gd name="adj" fmla="val 14706"/>
            </a:avLst>
          </a:prstGeom>
          <a:solidFill>
            <a:srgbClr val="EF4444"/>
          </a:solidFill>
          <a:ln/>
        </p:spPr>
      </p:sp>
      <p:sp>
        <p:nvSpPr>
          <p:cNvPr id="24" name="Text 20"/>
          <p:cNvSpPr txBox="1"/>
          <p:nvPr/>
        </p:nvSpPr>
        <p:spPr>
          <a:xfrm>
            <a:off x="4864608" y="3291840"/>
            <a:ext cx="39410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Votre secret</a:t>
            </a:r>
            <a:endParaRPr lang="fr-FR" sz="1150" dirty="0"/>
          </a:p>
        </p:txBody>
      </p:sp>
      <p:sp>
        <p:nvSpPr>
          <p:cNvPr id="25" name="Text 21"/>
          <p:cNvSpPr txBox="1"/>
          <p:nvPr/>
        </p:nvSpPr>
        <p:spPr>
          <a:xfrm>
            <a:off x="4864608" y="3675888"/>
            <a:ext cx="3941064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fr-FR" altLang="en-US" sz="1200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 milieu de l’entretien, glissez de vous-même : « Ma compagne attend un bébé pour septembre, c’est pour ça que je veux bosser cet été. » Observez : le recruteur rebondit-il dessus ?</a:t>
            </a:r>
            <a:endParaRPr lang="fr-FR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Jeux de rôle · La grille d’entretien (le recruteur)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Recruter · Exercices · AMUM 7 et MEM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86384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Candidat :</a:t>
            </a:r>
            <a:endParaRPr lang="fr-FR" sz="1200" dirty="0"/>
          </a:p>
        </p:txBody>
      </p:sp>
      <p:sp>
        <p:nvSpPr>
          <p:cNvPr id="9" name="Text 5"/>
          <p:cNvSpPr/>
          <p:nvPr/>
        </p:nvSpPr>
        <p:spPr>
          <a:xfrm>
            <a:off x="1371600" y="786384"/>
            <a:ext cx="2743200" cy="29260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4297680" y="786384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15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Remplie seul, juste après l’entretien.</a:t>
            </a:r>
            <a:endParaRPr lang="fr-FR" sz="1150" dirty="0"/>
          </a:p>
        </p:txBody>
      </p:sp>
      <p:sp>
        <p:nvSpPr>
          <p:cNvPr id="11" name="Shape 7"/>
          <p:cNvSpPr/>
          <p:nvPr/>
        </p:nvSpPr>
        <p:spPr>
          <a:xfrm>
            <a:off x="411480" y="1234440"/>
            <a:ext cx="2743200" cy="347472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484632" y="1234440"/>
            <a:ext cx="259689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Critère</a:t>
            </a:r>
            <a:endParaRPr lang="fr-FR" sz="1150" dirty="0"/>
          </a:p>
        </p:txBody>
      </p:sp>
      <p:sp>
        <p:nvSpPr>
          <p:cNvPr id="13" name="Shape 9"/>
          <p:cNvSpPr/>
          <p:nvPr/>
        </p:nvSpPr>
        <p:spPr>
          <a:xfrm>
            <a:off x="3154680" y="1234440"/>
            <a:ext cx="1005840" cy="347472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3227832" y="1234440"/>
            <a:ext cx="8595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 (0 à 3)</a:t>
            </a:r>
            <a:endParaRPr lang="fr-FR" sz="1150" dirty="0"/>
          </a:p>
        </p:txBody>
      </p:sp>
      <p:sp>
        <p:nvSpPr>
          <p:cNvPr id="15" name="Shape 11"/>
          <p:cNvSpPr/>
          <p:nvPr/>
        </p:nvSpPr>
        <p:spPr>
          <a:xfrm>
            <a:off x="4160520" y="1234440"/>
            <a:ext cx="4754880" cy="347472"/>
          </a:xfrm>
          <a:prstGeom prst="rect">
            <a:avLst/>
          </a:prstGeom>
          <a:solidFill>
            <a:srgbClr val="1A3A5C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4233672" y="1234440"/>
            <a:ext cx="46085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preuve : ce qu’il a dit ou fait</a:t>
            </a:r>
            <a:endParaRPr lang="fr-FR" sz="1150" dirty="0"/>
          </a:p>
        </p:txBody>
      </p:sp>
      <p:sp>
        <p:nvSpPr>
          <p:cNvPr id="17" name="Shape 13"/>
          <p:cNvSpPr/>
          <p:nvPr/>
        </p:nvSpPr>
        <p:spPr>
          <a:xfrm>
            <a:off x="411480" y="1581912"/>
            <a:ext cx="2743200" cy="475488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502920" y="1581912"/>
            <a:ext cx="259689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 pour le poste</a:t>
            </a:r>
            <a:endParaRPr lang="fr-FR" sz="1200" dirty="0"/>
          </a:p>
        </p:txBody>
      </p:sp>
      <p:sp>
        <p:nvSpPr>
          <p:cNvPr id="19" name="Text 15"/>
          <p:cNvSpPr/>
          <p:nvPr/>
        </p:nvSpPr>
        <p:spPr>
          <a:xfrm>
            <a:off x="3154680" y="1581912"/>
            <a:ext cx="1005840" cy="47548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0" name="Text 16"/>
          <p:cNvSpPr/>
          <p:nvPr/>
        </p:nvSpPr>
        <p:spPr>
          <a:xfrm>
            <a:off x="4160520" y="1581912"/>
            <a:ext cx="4754880" cy="47548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1" name="Shape 17"/>
          <p:cNvSpPr/>
          <p:nvPr/>
        </p:nvSpPr>
        <p:spPr>
          <a:xfrm>
            <a:off x="411480" y="2057400"/>
            <a:ext cx="2743200" cy="475488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Text 18"/>
          <p:cNvSpPr txBox="1"/>
          <p:nvPr/>
        </p:nvSpPr>
        <p:spPr>
          <a:xfrm>
            <a:off x="502920" y="2057400"/>
            <a:ext cx="259689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Expérience utile</a:t>
            </a:r>
            <a:endParaRPr lang="fr-FR" sz="1200" dirty="0"/>
          </a:p>
        </p:txBody>
      </p:sp>
      <p:sp>
        <p:nvSpPr>
          <p:cNvPr id="23" name="Text 19"/>
          <p:cNvSpPr/>
          <p:nvPr/>
        </p:nvSpPr>
        <p:spPr>
          <a:xfrm>
            <a:off x="3154680" y="2057400"/>
            <a:ext cx="1005840" cy="47548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4" name="Text 20"/>
          <p:cNvSpPr/>
          <p:nvPr/>
        </p:nvSpPr>
        <p:spPr>
          <a:xfrm>
            <a:off x="4160520" y="2057400"/>
            <a:ext cx="4754880" cy="47548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Shape 21"/>
          <p:cNvSpPr/>
          <p:nvPr/>
        </p:nvSpPr>
        <p:spPr>
          <a:xfrm>
            <a:off x="411480" y="2532888"/>
            <a:ext cx="2743200" cy="475488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Text 22"/>
          <p:cNvSpPr txBox="1"/>
          <p:nvPr/>
        </p:nvSpPr>
        <p:spPr>
          <a:xfrm>
            <a:off x="502920" y="2532888"/>
            <a:ext cx="259689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 client (mise en situation)</a:t>
            </a:r>
            <a:endParaRPr lang="fr-FR" sz="1200" dirty="0"/>
          </a:p>
        </p:txBody>
      </p:sp>
      <p:sp>
        <p:nvSpPr>
          <p:cNvPr id="27" name="Text 23"/>
          <p:cNvSpPr/>
          <p:nvPr/>
        </p:nvSpPr>
        <p:spPr>
          <a:xfrm>
            <a:off x="3154680" y="2532888"/>
            <a:ext cx="1005840" cy="47548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8" name="Text 24"/>
          <p:cNvSpPr/>
          <p:nvPr/>
        </p:nvSpPr>
        <p:spPr>
          <a:xfrm>
            <a:off x="4160520" y="2532888"/>
            <a:ext cx="4754880" cy="47548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9" name="Shape 25"/>
          <p:cNvSpPr/>
          <p:nvPr/>
        </p:nvSpPr>
        <p:spPr>
          <a:xfrm>
            <a:off x="411480" y="3008376"/>
            <a:ext cx="2743200" cy="475488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0" name="Text 26"/>
          <p:cNvSpPr txBox="1"/>
          <p:nvPr/>
        </p:nvSpPr>
        <p:spPr>
          <a:xfrm>
            <a:off x="502920" y="3008376"/>
            <a:ext cx="259689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Travail en équipe</a:t>
            </a:r>
            <a:endParaRPr lang="fr-FR" sz="1200" dirty="0"/>
          </a:p>
        </p:txBody>
      </p:sp>
      <p:sp>
        <p:nvSpPr>
          <p:cNvPr id="31" name="Text 27"/>
          <p:cNvSpPr/>
          <p:nvPr/>
        </p:nvSpPr>
        <p:spPr>
          <a:xfrm>
            <a:off x="3154680" y="3008376"/>
            <a:ext cx="1005840" cy="47548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2" name="Text 28"/>
          <p:cNvSpPr/>
          <p:nvPr/>
        </p:nvSpPr>
        <p:spPr>
          <a:xfrm>
            <a:off x="4160520" y="3008376"/>
            <a:ext cx="4754880" cy="47548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3" name="Shape 29"/>
          <p:cNvSpPr/>
          <p:nvPr/>
        </p:nvSpPr>
        <p:spPr>
          <a:xfrm>
            <a:off x="411480" y="3483864"/>
            <a:ext cx="2743200" cy="475488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4" name="Text 30"/>
          <p:cNvSpPr txBox="1"/>
          <p:nvPr/>
        </p:nvSpPr>
        <p:spPr>
          <a:xfrm>
            <a:off x="502920" y="3483864"/>
            <a:ext cx="259689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Calme sous pression</a:t>
            </a:r>
            <a:endParaRPr lang="fr-FR" sz="1200" dirty="0"/>
          </a:p>
        </p:txBody>
      </p:sp>
      <p:sp>
        <p:nvSpPr>
          <p:cNvPr id="35" name="Text 31"/>
          <p:cNvSpPr/>
          <p:nvPr/>
        </p:nvSpPr>
        <p:spPr>
          <a:xfrm>
            <a:off x="3154680" y="3483864"/>
            <a:ext cx="1005840" cy="47548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6" name="Text 32"/>
          <p:cNvSpPr/>
          <p:nvPr/>
        </p:nvSpPr>
        <p:spPr>
          <a:xfrm>
            <a:off x="4160520" y="3483864"/>
            <a:ext cx="4754880" cy="475488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7" name="Text 33"/>
          <p:cNvSpPr txBox="1"/>
          <p:nvPr/>
        </p:nvSpPr>
        <p:spPr>
          <a:xfrm>
            <a:off x="411480" y="4050792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sur 15</a:t>
            </a:r>
            <a:endParaRPr lang="fr-FR" sz="1200" dirty="0"/>
          </a:p>
        </p:txBody>
      </p:sp>
      <p:sp>
        <p:nvSpPr>
          <p:cNvPr id="38" name="Text 34"/>
          <p:cNvSpPr/>
          <p:nvPr/>
        </p:nvSpPr>
        <p:spPr>
          <a:xfrm>
            <a:off x="1783080" y="4050792"/>
            <a:ext cx="822960" cy="31089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9" name="Text 35"/>
          <p:cNvSpPr txBox="1"/>
          <p:nvPr/>
        </p:nvSpPr>
        <p:spPr>
          <a:xfrm>
            <a:off x="2834640" y="4050792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Avis (oui, en réserve, non)</a:t>
            </a:r>
            <a:endParaRPr lang="fr-FR" sz="1200" dirty="0"/>
          </a:p>
        </p:txBody>
      </p:sp>
      <p:sp>
        <p:nvSpPr>
          <p:cNvPr id="40" name="Text 36"/>
          <p:cNvSpPr/>
          <p:nvPr/>
        </p:nvSpPr>
        <p:spPr>
          <a:xfrm>
            <a:off x="4937760" y="4050792"/>
            <a:ext cx="1280160" cy="31089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41" name="Text 37"/>
          <p:cNvSpPr txBox="1"/>
          <p:nvPr/>
        </p:nvSpPr>
        <p:spPr>
          <a:xfrm>
            <a:off x="411480" y="4425696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qu’il faut vérifier encore</a:t>
            </a:r>
            <a:endParaRPr lang="fr-FR" sz="1200" dirty="0"/>
          </a:p>
        </p:txBody>
      </p:sp>
      <p:sp>
        <p:nvSpPr>
          <p:cNvPr id="42" name="Text 38"/>
          <p:cNvSpPr/>
          <p:nvPr/>
        </p:nvSpPr>
        <p:spPr>
          <a:xfrm>
            <a:off x="2788920" y="4425696"/>
            <a:ext cx="6126480" cy="310896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65c11cc-161e-5f4e-b08c-442681b30086/scratchpad/build/assets/b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55448" cy="5143500"/>
          </a:xfrm>
          <a:prstGeom prst="rect">
            <a:avLst/>
          </a:prstGeom>
        </p:spPr>
      </p:pic>
      <p:pic>
        <p:nvPicPr>
          <p:cNvPr id="3" name="Image 1" descr="/tmp/claude-0/-home-claude/f65c11cc-161e-5f4e-b08c-442681b30086/scratchpad/build/assets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2128" y="91440"/>
            <a:ext cx="1033272" cy="3840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480" y="109728"/>
            <a:ext cx="7360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20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Jeux de rôle · La grille de l’observateur</a:t>
            </a:r>
            <a:endParaRPr lang="fr-FR" sz="2000" dirty="0"/>
          </a:p>
        </p:txBody>
      </p:sp>
      <p:sp>
        <p:nvSpPr>
          <p:cNvPr id="5" name="Shape 1"/>
          <p:cNvSpPr/>
          <p:nvPr/>
        </p:nvSpPr>
        <p:spPr>
          <a:xfrm>
            <a:off x="411480" y="694944"/>
            <a:ext cx="850392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2377440" y="4901184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Recruter · Exercices · AMUM 7 et MEM</a:t>
            </a:r>
            <a:endParaRPr lang="fr-FR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412480" y="4901184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fr-FR" altLang="en-US" sz="8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fr-FR" sz="800" dirty="0"/>
          </a:p>
        </p:txBody>
      </p:sp>
      <p:sp>
        <p:nvSpPr>
          <p:cNvPr id="8" name="Text 4"/>
          <p:cNvSpPr txBox="1"/>
          <p:nvPr/>
        </p:nvSpPr>
        <p:spPr>
          <a:xfrm>
            <a:off x="411480" y="768096"/>
            <a:ext cx="8503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Notez des faits (« à 4 minutes, il a demandé… »). Votre retour : une chose qui a marché, puis une chose à améliorer.</a:t>
            </a:r>
            <a:endParaRPr lang="fr-FR" sz="1250" dirty="0"/>
          </a:p>
        </p:txBody>
      </p:sp>
      <p:sp>
        <p:nvSpPr>
          <p:cNvPr id="9" name="Shape 5"/>
          <p:cNvSpPr/>
          <p:nvPr/>
        </p:nvSpPr>
        <p:spPr>
          <a:xfrm>
            <a:off x="411480" y="1188720"/>
            <a:ext cx="3108960" cy="329184"/>
          </a:xfrm>
          <a:prstGeom prst="rect">
            <a:avLst/>
          </a:prstGeom>
          <a:solidFill>
            <a:srgbClr val="37B795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484632" y="1188720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je regarde</a:t>
            </a:r>
            <a:endParaRPr lang="fr-FR" sz="1150" dirty="0"/>
          </a:p>
        </p:txBody>
      </p:sp>
      <p:sp>
        <p:nvSpPr>
          <p:cNvPr id="11" name="Shape 7"/>
          <p:cNvSpPr/>
          <p:nvPr/>
        </p:nvSpPr>
        <p:spPr>
          <a:xfrm>
            <a:off x="3520440" y="1188720"/>
            <a:ext cx="731520" cy="329184"/>
          </a:xfrm>
          <a:prstGeom prst="rect">
            <a:avLst/>
          </a:prstGeom>
          <a:solidFill>
            <a:srgbClr val="37B795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3593592" y="1188720"/>
            <a:ext cx="5852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Fait ?</a:t>
            </a:r>
            <a:endParaRPr lang="fr-FR" sz="1150" dirty="0"/>
          </a:p>
        </p:txBody>
      </p:sp>
      <p:sp>
        <p:nvSpPr>
          <p:cNvPr id="13" name="Shape 9"/>
          <p:cNvSpPr/>
          <p:nvPr/>
        </p:nvSpPr>
        <p:spPr>
          <a:xfrm>
            <a:off x="4251960" y="1188720"/>
            <a:ext cx="4663440" cy="329184"/>
          </a:xfrm>
          <a:prstGeom prst="rect">
            <a:avLst/>
          </a:prstGeom>
          <a:solidFill>
            <a:srgbClr val="37B795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4325112" y="1188720"/>
            <a:ext cx="45171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fr-FR" alt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j’ai vu ou entendu</a:t>
            </a:r>
            <a:endParaRPr lang="fr-FR" sz="1150" dirty="0"/>
          </a:p>
        </p:txBody>
      </p:sp>
      <p:sp>
        <p:nvSpPr>
          <p:cNvPr id="15" name="Shape 11"/>
          <p:cNvSpPr/>
          <p:nvPr/>
        </p:nvSpPr>
        <p:spPr>
          <a:xfrm>
            <a:off x="411480" y="1517904"/>
            <a:ext cx="3108960" cy="457200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502920" y="1517904"/>
            <a:ext cx="29626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structure</a:t>
            </a:r>
            <a:endParaRPr lang="fr-FR" sz="1200" dirty="0"/>
          </a:p>
          <a:p>
            <a:pPr indent="0" marL="0">
              <a:buNone/>
            </a:pPr>
            <a:r>
              <a:rPr lang="fr-FR" alt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cinq temps, dans l’ordre</a:t>
            </a:r>
            <a:endParaRPr lang="fr-FR" sz="1200" dirty="0"/>
          </a:p>
        </p:txBody>
      </p:sp>
      <p:sp>
        <p:nvSpPr>
          <p:cNvPr id="17" name="Text 13"/>
          <p:cNvSpPr/>
          <p:nvPr/>
        </p:nvSpPr>
        <p:spPr>
          <a:xfrm>
            <a:off x="3520440" y="1517904"/>
            <a:ext cx="731520" cy="45720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18" name="Text 14"/>
          <p:cNvSpPr/>
          <p:nvPr/>
        </p:nvSpPr>
        <p:spPr>
          <a:xfrm>
            <a:off x="4251960" y="1517904"/>
            <a:ext cx="4663440" cy="45720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19" name="Shape 15"/>
          <p:cNvSpPr/>
          <p:nvPr/>
        </p:nvSpPr>
        <p:spPr>
          <a:xfrm>
            <a:off x="411480" y="1975104"/>
            <a:ext cx="3108960" cy="457200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502920" y="1975104"/>
            <a:ext cx="29626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questions</a:t>
            </a:r>
            <a:endParaRPr lang="fr-FR" sz="1200" dirty="0"/>
          </a:p>
          <a:p>
            <a:pPr indent="0" marL="0">
              <a:buNone/>
            </a:pPr>
            <a:r>
              <a:rPr lang="fr-FR" alt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ouvertes, des faits (STAR), une mise en situation</a:t>
            </a:r>
            <a:endParaRPr lang="fr-FR" sz="1200" dirty="0"/>
          </a:p>
        </p:txBody>
      </p:sp>
      <p:sp>
        <p:nvSpPr>
          <p:cNvPr id="21" name="Text 17"/>
          <p:cNvSpPr/>
          <p:nvPr/>
        </p:nvSpPr>
        <p:spPr>
          <a:xfrm>
            <a:off x="3520440" y="1975104"/>
            <a:ext cx="731520" cy="45720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2" name="Text 18"/>
          <p:cNvSpPr/>
          <p:nvPr/>
        </p:nvSpPr>
        <p:spPr>
          <a:xfrm>
            <a:off x="4251960" y="1975104"/>
            <a:ext cx="4663440" cy="45720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3" name="Shape 19"/>
          <p:cNvSpPr/>
          <p:nvPr/>
        </p:nvSpPr>
        <p:spPr>
          <a:xfrm>
            <a:off x="411480" y="2432304"/>
            <a:ext cx="3108960" cy="457200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502920" y="2432304"/>
            <a:ext cx="29626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poste</a:t>
            </a:r>
            <a:endParaRPr lang="fr-FR" sz="1200" dirty="0"/>
          </a:p>
          <a:p>
            <a:pPr indent="0" marL="0">
              <a:buNone/>
            </a:pPr>
            <a:r>
              <a:rPr lang="fr-FR" alt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présenté en entier : week-ends, horaires, salaire</a:t>
            </a:r>
            <a:endParaRPr lang="fr-FR" sz="1200" dirty="0"/>
          </a:p>
        </p:txBody>
      </p:sp>
      <p:sp>
        <p:nvSpPr>
          <p:cNvPr id="25" name="Text 21"/>
          <p:cNvSpPr/>
          <p:nvPr/>
        </p:nvSpPr>
        <p:spPr>
          <a:xfrm>
            <a:off x="3520440" y="2432304"/>
            <a:ext cx="731520" cy="45720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6" name="Text 22"/>
          <p:cNvSpPr/>
          <p:nvPr/>
        </p:nvSpPr>
        <p:spPr>
          <a:xfrm>
            <a:off x="4251960" y="2432304"/>
            <a:ext cx="4663440" cy="45720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7" name="Shape 23"/>
          <p:cNvSpPr/>
          <p:nvPr/>
        </p:nvSpPr>
        <p:spPr>
          <a:xfrm>
            <a:off x="411480" y="2889504"/>
            <a:ext cx="3108960" cy="457200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Text 24"/>
          <p:cNvSpPr txBox="1"/>
          <p:nvPr/>
        </p:nvSpPr>
        <p:spPr>
          <a:xfrm>
            <a:off x="502920" y="2889504"/>
            <a:ext cx="29626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loi</a:t>
            </a:r>
            <a:endParaRPr lang="fr-FR" sz="1200" dirty="0"/>
          </a:p>
          <a:p>
            <a:pPr indent="0" marL="0">
              <a:buNone/>
            </a:pPr>
            <a:r>
              <a:rPr lang="fr-FR" alt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aucune question interdite</a:t>
            </a:r>
            <a:endParaRPr lang="fr-FR" sz="1200" dirty="0"/>
          </a:p>
        </p:txBody>
      </p:sp>
      <p:sp>
        <p:nvSpPr>
          <p:cNvPr id="29" name="Text 25"/>
          <p:cNvSpPr/>
          <p:nvPr/>
        </p:nvSpPr>
        <p:spPr>
          <a:xfrm>
            <a:off x="3520440" y="2889504"/>
            <a:ext cx="731520" cy="45720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0" name="Text 26"/>
          <p:cNvSpPr/>
          <p:nvPr/>
        </p:nvSpPr>
        <p:spPr>
          <a:xfrm>
            <a:off x="4251960" y="2889504"/>
            <a:ext cx="4663440" cy="45720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1" name="Shape 27"/>
          <p:cNvSpPr/>
          <p:nvPr/>
        </p:nvSpPr>
        <p:spPr>
          <a:xfrm>
            <a:off x="411480" y="3346704"/>
            <a:ext cx="3108960" cy="457200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Text 28"/>
          <p:cNvSpPr txBox="1"/>
          <p:nvPr/>
        </p:nvSpPr>
        <p:spPr>
          <a:xfrm>
            <a:off x="502920" y="3346704"/>
            <a:ext cx="29626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temps de parole</a:t>
            </a:r>
            <a:endParaRPr lang="fr-FR" sz="1200" dirty="0"/>
          </a:p>
          <a:p>
            <a:pPr indent="0" marL="0">
              <a:buNone/>
            </a:pPr>
            <a:r>
              <a:rPr lang="fr-FR" alt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candidat parle plus que le recruteur</a:t>
            </a:r>
            <a:endParaRPr lang="fr-FR" sz="1200" dirty="0"/>
          </a:p>
        </p:txBody>
      </p:sp>
      <p:sp>
        <p:nvSpPr>
          <p:cNvPr id="33" name="Text 29"/>
          <p:cNvSpPr/>
          <p:nvPr/>
        </p:nvSpPr>
        <p:spPr>
          <a:xfrm>
            <a:off x="3520440" y="3346704"/>
            <a:ext cx="731520" cy="45720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4" name="Text 30"/>
          <p:cNvSpPr/>
          <p:nvPr/>
        </p:nvSpPr>
        <p:spPr>
          <a:xfrm>
            <a:off x="4251960" y="3346704"/>
            <a:ext cx="4663440" cy="45720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5" name="Shape 31"/>
          <p:cNvSpPr/>
          <p:nvPr/>
        </p:nvSpPr>
        <p:spPr>
          <a:xfrm>
            <a:off x="411480" y="3803904"/>
            <a:ext cx="3108960" cy="457200"/>
          </a:xfrm>
          <a:prstGeom prst="rect">
            <a:avLst/>
          </a:prstGeom>
          <a:solidFill>
            <a:srgbClr val="F4F8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Text 32"/>
          <p:cNvSpPr txBox="1"/>
          <p:nvPr/>
        </p:nvSpPr>
        <p:spPr>
          <a:xfrm>
            <a:off x="502920" y="3803904"/>
            <a:ext cx="29626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fin</a:t>
            </a:r>
            <a:endParaRPr lang="fr-FR" sz="1200" dirty="0"/>
          </a:p>
          <a:p>
            <a:pPr indent="0" marL="0">
              <a:buNone/>
            </a:pPr>
            <a:r>
              <a:rPr lang="fr-FR" alt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suite annoncée, avec un délai</a:t>
            </a:r>
            <a:endParaRPr lang="fr-FR" sz="1200" dirty="0"/>
          </a:p>
        </p:txBody>
      </p:sp>
      <p:sp>
        <p:nvSpPr>
          <p:cNvPr id="37" name="Text 33"/>
          <p:cNvSpPr/>
          <p:nvPr/>
        </p:nvSpPr>
        <p:spPr>
          <a:xfrm>
            <a:off x="3520440" y="3803904"/>
            <a:ext cx="731520" cy="45720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8" name="Text 34"/>
          <p:cNvSpPr/>
          <p:nvPr/>
        </p:nvSpPr>
        <p:spPr>
          <a:xfrm>
            <a:off x="4251960" y="3803904"/>
            <a:ext cx="4663440" cy="45720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39" name="Text 35"/>
          <p:cNvSpPr txBox="1"/>
          <p:nvPr/>
        </p:nvSpPr>
        <p:spPr>
          <a:xfrm>
            <a:off x="411480" y="434340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fr-FR" altLang="en-US" sz="1200" b="1" dirty="0">
                <a:solidFill>
                  <a:srgbClr val="1A3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 retour</a:t>
            </a:r>
            <a:endParaRPr lang="fr-FR" sz="1200" dirty="0"/>
          </a:p>
        </p:txBody>
      </p:sp>
      <p:sp>
        <p:nvSpPr>
          <p:cNvPr id="40" name="Text 36"/>
          <p:cNvSpPr/>
          <p:nvPr/>
        </p:nvSpPr>
        <p:spPr>
          <a:xfrm>
            <a:off x="1600200" y="4315968"/>
            <a:ext cx="7315200" cy="411480"/>
          </a:xfrm>
          <a:prstGeom prst="rect">
            <a:avLst/>
          </a:prstGeom>
          <a:solidFill>
            <a:srgbClr val="FFF9DB"/>
          </a:solidFill>
          <a:ln w="9525">
            <a:solidFill>
              <a:srgbClr val="CBD5E1"/>
            </a:solidFill>
          </a:ln>
        </p:spPr>
        <p:txBody>
          <a:bodyPr wrap="square" lIns="50800" tIns="50800" rIns="50800" bIns="5080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qui a marché… / À améliorer…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JMSA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Recruter — exercices</dc:title>
  <dc:subject>PptxGenJS Presentation</dc:subject>
  <dc:creator>AB — JMSA</dc:creator>
  <cp:lastModifiedBy>AB — JMSA</cp:lastModifiedBy>
  <cp:revision>1</cp:revision>
  <dcterms:created xsi:type="dcterms:W3CDTF">2026-10-23T12:38:22Z</dcterms:created>
  <dcterms:modified xsi:type="dcterms:W3CDTF">2026-10-23T12:38:22Z</dcterms:modified>
</cp:coreProperties>
</file>